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70" r:id="rId3"/>
    <p:sldId id="314" r:id="rId4"/>
    <p:sldId id="315" r:id="rId5"/>
    <p:sldId id="316" r:id="rId6"/>
    <p:sldId id="317" r:id="rId7"/>
    <p:sldId id="318" r:id="rId8"/>
    <p:sldId id="284" r:id="rId9"/>
    <p:sldId id="319" r:id="rId10"/>
    <p:sldId id="357" r:id="rId11"/>
    <p:sldId id="322" r:id="rId12"/>
    <p:sldId id="323" r:id="rId13"/>
    <p:sldId id="324" r:id="rId14"/>
    <p:sldId id="326" r:id="rId15"/>
    <p:sldId id="327" r:id="rId16"/>
    <p:sldId id="328" r:id="rId17"/>
    <p:sldId id="329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8" r:id="rId43"/>
    <p:sldId id="359" r:id="rId44"/>
    <p:sldId id="360" r:id="rId45"/>
    <p:sldId id="361" r:id="rId46"/>
    <p:sldId id="332" r:id="rId47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E78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47" autoAdjust="0"/>
  </p:normalViewPr>
  <p:slideViewPr>
    <p:cSldViewPr>
      <p:cViewPr varScale="1">
        <p:scale>
          <a:sx n="100" d="100"/>
          <a:sy n="100" d="100"/>
        </p:scale>
        <p:origin x="1428" y="120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349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71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125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583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928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48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28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47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48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4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958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53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04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9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63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959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17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17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419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26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352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22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56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79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41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17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95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09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8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784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371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0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856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707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01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236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3166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2907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65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37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900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128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982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3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0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7164040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ieeexplore.ieee.org/document/473798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tk.edu/downloads/6954/" TargetMode="External"/><Relationship Id="rId5" Type="http://schemas.openxmlformats.org/officeDocument/2006/relationships/hyperlink" Target="https://ieeexplore.ieee.org/document/6876007" TargetMode="External"/><Relationship Id="rId10" Type="http://schemas.openxmlformats.org/officeDocument/2006/relationships/hyperlink" Target="https://doi.org/10.1371/journal.pone.0100669" TargetMode="External"/><Relationship Id="rId4" Type="http://schemas.openxmlformats.org/officeDocument/2006/relationships/hyperlink" Target="https://pubmed.ncbi.nlm.nih.gov/23744659/" TargetMode="External"/><Relationship Id="rId9" Type="http://schemas.openxmlformats.org/officeDocument/2006/relationships/hyperlink" Target="https://doi.org/10.3390/informatics903005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TPAMI.2018.2852873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ieeexplore.ieee.org/document/757722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390/informatics9030057" TargetMode="External"/><Relationship Id="rId5" Type="http://schemas.openxmlformats.org/officeDocument/2006/relationships/hyperlink" Target="https://www.sciencedirect.com/science/article/pii/S0378426611001488" TargetMode="External"/><Relationship Id="rId4" Type="http://schemas.openxmlformats.org/officeDocument/2006/relationships/hyperlink" Target="https://www.sciencedirect.com/science/article/pii/S0952197623008266" TargetMode="External"/><Relationship Id="rId9" Type="http://schemas.openxmlformats.org/officeDocument/2006/relationships/hyperlink" Target="https://ieeexplore.ieee.org/document/716404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140" y="1865267"/>
            <a:ext cx="94330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 Face Landmark Tracking  For Better ROI</a:t>
            </a:r>
          </a:p>
          <a:p>
            <a:pPr algn="r"/>
            <a:r>
              <a:rPr lang="en-US" altLang="ko-KR" sz="32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Peak Finding Algorithm For Various Type of Signals</a:t>
            </a:r>
            <a:endParaRPr lang="ko-KR" altLang="en-US" sz="3200" dirty="0">
              <a:latin typeface="Caladea" panose="020B0600000101010101" charset="0"/>
              <a:ea typeface="HY견고딕" pitchFamily="18" charset="-127"/>
              <a:cs typeface="Cavolini" panose="0300050204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8548" y="4126335"/>
            <a:ext cx="568863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br>
              <a:rPr lang="en-US" sz="2000" dirty="0"/>
            </a:b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Peak Finding Algorithms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BB6009-FD09-CAF4-F4F3-65B578FC59FD}"/>
              </a:ext>
            </a:extLst>
          </p:cNvPr>
          <p:cNvSpPr/>
          <p:nvPr/>
        </p:nvSpPr>
        <p:spPr>
          <a:xfrm>
            <a:off x="4590616" y="1044327"/>
            <a:ext cx="1512168" cy="576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Peak Finding </a:t>
            </a:r>
            <a:r>
              <a:rPr lang="en-US" sz="1000" dirty="0" err="1"/>
              <a:t>Agorithm</a:t>
            </a:r>
            <a:endParaRPr lang="en-US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69FA73-A26E-5D02-1968-728382FF082B}"/>
              </a:ext>
            </a:extLst>
          </p:cNvPr>
          <p:cNvSpPr/>
          <p:nvPr/>
        </p:nvSpPr>
        <p:spPr>
          <a:xfrm>
            <a:off x="152897" y="1489512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Local Maxima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D76AE-1DE7-911F-ACEF-D1B10E728F59}"/>
              </a:ext>
            </a:extLst>
          </p:cNvPr>
          <p:cNvSpPr/>
          <p:nvPr/>
        </p:nvSpPr>
        <p:spPr>
          <a:xfrm>
            <a:off x="1873091" y="5099159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Envelope-Based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52846-4FA1-4C03-C0AB-0643FDB3143E}"/>
              </a:ext>
            </a:extLst>
          </p:cNvPr>
          <p:cNvSpPr/>
          <p:nvPr/>
        </p:nvSpPr>
        <p:spPr>
          <a:xfrm>
            <a:off x="1787293" y="1447063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Transform-Based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727D55-1298-73A6-9903-4BA880FCD42C}"/>
              </a:ext>
            </a:extLst>
          </p:cNvPr>
          <p:cNvSpPr/>
          <p:nvPr/>
        </p:nvSpPr>
        <p:spPr>
          <a:xfrm>
            <a:off x="8906107" y="4432803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Statistical/Energy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8495F-63F7-FFE8-4A82-7C6DDFACE660}"/>
              </a:ext>
            </a:extLst>
          </p:cNvPr>
          <p:cNvSpPr/>
          <p:nvPr/>
        </p:nvSpPr>
        <p:spPr>
          <a:xfrm>
            <a:off x="116466" y="4496893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Gradient/SSF-Based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4B91A-565C-AD6C-C4E7-68A363A93A24}"/>
              </a:ext>
            </a:extLst>
          </p:cNvPr>
          <p:cNvSpPr/>
          <p:nvPr/>
        </p:nvSpPr>
        <p:spPr>
          <a:xfrm>
            <a:off x="5346700" y="1934698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AMPD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E3CE51-56C3-8245-1C69-A3CB5C5436D3}"/>
              </a:ext>
            </a:extLst>
          </p:cNvPr>
          <p:cNvSpPr/>
          <p:nvPr/>
        </p:nvSpPr>
        <p:spPr>
          <a:xfrm>
            <a:off x="8906107" y="1030380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Threshold-Based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3DBA7A-BA15-5C13-4F3A-09EF3CDE7C48}"/>
              </a:ext>
            </a:extLst>
          </p:cNvPr>
          <p:cNvSpPr/>
          <p:nvPr/>
        </p:nvSpPr>
        <p:spPr>
          <a:xfrm>
            <a:off x="7047318" y="1928457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Filtering-Based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95A78-FF7B-CED2-335F-736A1D560C19}"/>
              </a:ext>
            </a:extLst>
          </p:cNvPr>
          <p:cNvSpPr/>
          <p:nvPr/>
        </p:nvSpPr>
        <p:spPr>
          <a:xfrm>
            <a:off x="3655970" y="4264742"/>
            <a:ext cx="1512168" cy="576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Pan-Tompkins </a:t>
            </a:r>
          </a:p>
          <a:p>
            <a:pPr algn="ctr"/>
            <a:r>
              <a:rPr lang="en-US" sz="1000" dirty="0"/>
              <a:t>Algorithm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ABDF5A-E044-5529-1A75-4716391B520A}"/>
              </a:ext>
            </a:extLst>
          </p:cNvPr>
          <p:cNvSpPr/>
          <p:nvPr/>
        </p:nvSpPr>
        <p:spPr>
          <a:xfrm>
            <a:off x="3655970" y="5072957"/>
            <a:ext cx="1512168" cy="576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Squared Derivative </a:t>
            </a:r>
          </a:p>
          <a:p>
            <a:pPr algn="ctr"/>
            <a:r>
              <a:rPr lang="en-US" sz="1000" dirty="0"/>
              <a:t>Method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2A007F-3C06-1B66-29CD-73E30F844834}"/>
              </a:ext>
            </a:extLst>
          </p:cNvPr>
          <p:cNvSpPr/>
          <p:nvPr/>
        </p:nvSpPr>
        <p:spPr>
          <a:xfrm>
            <a:off x="3655970" y="5881172"/>
            <a:ext cx="1512168" cy="576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Differential </a:t>
            </a:r>
          </a:p>
          <a:p>
            <a:pPr algn="ctr"/>
            <a:r>
              <a:rPr lang="en-US" sz="1000" dirty="0"/>
              <a:t>Zero-Crossing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2EB2C-916D-394F-7C56-90492A6FDA0B}"/>
              </a:ext>
            </a:extLst>
          </p:cNvPr>
          <p:cNvSpPr/>
          <p:nvPr/>
        </p:nvSpPr>
        <p:spPr>
          <a:xfrm>
            <a:off x="112009" y="2173929"/>
            <a:ext cx="1512168" cy="5760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Standard Local</a:t>
            </a:r>
          </a:p>
          <a:p>
            <a:pPr algn="ctr"/>
            <a:r>
              <a:rPr lang="en-US" sz="1000" dirty="0"/>
              <a:t> Maxima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5F366-3997-795D-1A4B-33DFF5D61EF5}"/>
              </a:ext>
            </a:extLst>
          </p:cNvPr>
          <p:cNvSpPr/>
          <p:nvPr/>
        </p:nvSpPr>
        <p:spPr>
          <a:xfrm>
            <a:off x="116466" y="2878167"/>
            <a:ext cx="1512168" cy="5760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Sliding Window </a:t>
            </a:r>
          </a:p>
          <a:p>
            <a:pPr algn="ctr"/>
            <a:r>
              <a:rPr lang="en-US" sz="1000" dirty="0"/>
              <a:t>Maxima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92208-6F85-6AC9-449E-FE296FF506C3}"/>
              </a:ext>
            </a:extLst>
          </p:cNvPr>
          <p:cNvSpPr/>
          <p:nvPr/>
        </p:nvSpPr>
        <p:spPr>
          <a:xfrm>
            <a:off x="118914" y="3582405"/>
            <a:ext cx="1512168" cy="5760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Peak-Valley Detector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A81AA1-2781-63FA-7A88-D6A20AC8D245}"/>
              </a:ext>
            </a:extLst>
          </p:cNvPr>
          <p:cNvSpPr/>
          <p:nvPr/>
        </p:nvSpPr>
        <p:spPr>
          <a:xfrm>
            <a:off x="1873091" y="5872131"/>
            <a:ext cx="1512168" cy="5760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Hilbert Envelope Peaks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F376AF-6F66-C892-D32E-ECD5AB354B80}"/>
              </a:ext>
            </a:extLst>
          </p:cNvPr>
          <p:cNvSpPr/>
          <p:nvPr/>
        </p:nvSpPr>
        <p:spPr>
          <a:xfrm>
            <a:off x="1875508" y="6645103"/>
            <a:ext cx="1512168" cy="5760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Moving Average </a:t>
            </a:r>
          </a:p>
          <a:p>
            <a:pPr algn="ctr"/>
            <a:r>
              <a:rPr lang="en-US" sz="1000" dirty="0"/>
              <a:t>Envelope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7602C0-CBD7-28A4-4D0A-4964A441E936}"/>
              </a:ext>
            </a:extLst>
          </p:cNvPr>
          <p:cNvSpPr/>
          <p:nvPr/>
        </p:nvSpPr>
        <p:spPr>
          <a:xfrm>
            <a:off x="1787293" y="2171211"/>
            <a:ext cx="1512168" cy="5760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Autocorrelation-Based Peaks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DB7AE-2889-BAEC-CF3D-8397039BB3C5}"/>
              </a:ext>
            </a:extLst>
          </p:cNvPr>
          <p:cNvSpPr/>
          <p:nvPr/>
        </p:nvSpPr>
        <p:spPr>
          <a:xfrm>
            <a:off x="1784969" y="2895359"/>
            <a:ext cx="1512168" cy="5760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Continuous Wavelet Transform (CWT) Peaks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DDF428-92D9-705B-8885-4A4D998C270F}"/>
              </a:ext>
            </a:extLst>
          </p:cNvPr>
          <p:cNvSpPr/>
          <p:nvPr/>
        </p:nvSpPr>
        <p:spPr>
          <a:xfrm>
            <a:off x="1784969" y="3648436"/>
            <a:ext cx="1512168" cy="5760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FFT Envelope Peaks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672A67-FB39-1344-17F2-243D11D9E162}"/>
              </a:ext>
            </a:extLst>
          </p:cNvPr>
          <p:cNvSpPr/>
          <p:nvPr/>
        </p:nvSpPr>
        <p:spPr>
          <a:xfrm>
            <a:off x="8921160" y="5156951"/>
            <a:ext cx="1512168" cy="576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Short-Term Energy</a:t>
            </a:r>
          </a:p>
          <a:p>
            <a:pPr algn="ctr"/>
            <a:r>
              <a:rPr lang="en-US" sz="1000" dirty="0"/>
              <a:t> Peaks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4153A9-1C07-25D2-0207-E436D817FF27}"/>
              </a:ext>
            </a:extLst>
          </p:cNvPr>
          <p:cNvSpPr/>
          <p:nvPr/>
        </p:nvSpPr>
        <p:spPr>
          <a:xfrm>
            <a:off x="8938315" y="5881099"/>
            <a:ext cx="1512168" cy="576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RMS Energy Peaks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7676B7-B3A3-8404-AFE9-EF7F890272D8}"/>
              </a:ext>
            </a:extLst>
          </p:cNvPr>
          <p:cNvSpPr/>
          <p:nvPr/>
        </p:nvSpPr>
        <p:spPr>
          <a:xfrm>
            <a:off x="8938315" y="6633290"/>
            <a:ext cx="1512168" cy="576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Spectral Entropy</a:t>
            </a:r>
          </a:p>
          <a:p>
            <a:pPr algn="ctr"/>
            <a:r>
              <a:rPr lang="en-US" sz="1000" dirty="0"/>
              <a:t> Gradient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BA7B38-93FB-0B43-B691-384F3DF896E1}"/>
              </a:ext>
            </a:extLst>
          </p:cNvPr>
          <p:cNvSpPr/>
          <p:nvPr/>
        </p:nvSpPr>
        <p:spPr>
          <a:xfrm>
            <a:off x="116466" y="5218455"/>
            <a:ext cx="1512168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Slope Sum Function </a:t>
            </a:r>
          </a:p>
          <a:p>
            <a:pPr algn="ctr"/>
            <a:r>
              <a:rPr lang="en-US" sz="1000" dirty="0"/>
              <a:t>(SSF)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555D03-AE83-D2B2-B1D3-FC36EB568021}"/>
              </a:ext>
            </a:extLst>
          </p:cNvPr>
          <p:cNvSpPr/>
          <p:nvPr/>
        </p:nvSpPr>
        <p:spPr>
          <a:xfrm>
            <a:off x="116466" y="5979207"/>
            <a:ext cx="1512168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First-Order Difference Histogram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5BD13-392F-5254-0A4D-047BFC1D3B9D}"/>
              </a:ext>
            </a:extLst>
          </p:cNvPr>
          <p:cNvSpPr/>
          <p:nvPr/>
        </p:nvSpPr>
        <p:spPr>
          <a:xfrm>
            <a:off x="116466" y="6697380"/>
            <a:ext cx="1512168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Integrated Slope Method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CA7598-684A-16AF-37FD-C977B93C6858}"/>
              </a:ext>
            </a:extLst>
          </p:cNvPr>
          <p:cNvSpPr/>
          <p:nvPr/>
        </p:nvSpPr>
        <p:spPr>
          <a:xfrm>
            <a:off x="3646082" y="1934698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Derivative-Based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2B7640-6640-895B-3EFB-5A30A19DBDBF}"/>
              </a:ext>
            </a:extLst>
          </p:cNvPr>
          <p:cNvSpPr/>
          <p:nvPr/>
        </p:nvSpPr>
        <p:spPr>
          <a:xfrm>
            <a:off x="3646082" y="2726786"/>
            <a:ext cx="1512168" cy="576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Zero-Crossing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2CB4D0-6DB3-052F-1301-C4140F731379}"/>
              </a:ext>
            </a:extLst>
          </p:cNvPr>
          <p:cNvSpPr/>
          <p:nvPr/>
        </p:nvSpPr>
        <p:spPr>
          <a:xfrm>
            <a:off x="3655970" y="3518874"/>
            <a:ext cx="1512168" cy="576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Second Derivative</a:t>
            </a:r>
          </a:p>
          <a:p>
            <a:pPr algn="ctr"/>
            <a:r>
              <a:rPr lang="en-US" sz="1000" dirty="0"/>
              <a:t> Zero-Crossing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94F0A4-0FD5-8FA8-FE08-4DB2D89FBC8E}"/>
              </a:ext>
            </a:extLst>
          </p:cNvPr>
          <p:cNvSpPr/>
          <p:nvPr/>
        </p:nvSpPr>
        <p:spPr>
          <a:xfrm>
            <a:off x="5346700" y="2704620"/>
            <a:ext cx="1512168" cy="5760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Automatic Multiscale Peak Detection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A2274F-A2DF-945C-C941-5211DE0599CE}"/>
              </a:ext>
            </a:extLst>
          </p:cNvPr>
          <p:cNvSpPr/>
          <p:nvPr/>
        </p:nvSpPr>
        <p:spPr>
          <a:xfrm>
            <a:off x="5346700" y="3428111"/>
            <a:ext cx="1512168" cy="5760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Modified AMPD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1A975C-212E-2037-E6CF-6EC5FDCE736F}"/>
              </a:ext>
            </a:extLst>
          </p:cNvPr>
          <p:cNvSpPr/>
          <p:nvPr/>
        </p:nvSpPr>
        <p:spPr>
          <a:xfrm>
            <a:off x="5366476" y="4230292"/>
            <a:ext cx="1512168" cy="5760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Fast AMPD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5A65D0-7B1A-2CF6-2837-4FB428D07306}"/>
              </a:ext>
            </a:extLst>
          </p:cNvPr>
          <p:cNvSpPr/>
          <p:nvPr/>
        </p:nvSpPr>
        <p:spPr>
          <a:xfrm>
            <a:off x="5377984" y="5044118"/>
            <a:ext cx="1512168" cy="5760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FAMD (Frequency-Adaptive Multiscale)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ADBD64-A500-F6DF-13B6-AAF9CDC5A1D0}"/>
              </a:ext>
            </a:extLst>
          </p:cNvPr>
          <p:cNvSpPr/>
          <p:nvPr/>
        </p:nvSpPr>
        <p:spPr>
          <a:xfrm>
            <a:off x="8906107" y="1735095"/>
            <a:ext cx="1512168" cy="5760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 Threshold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02F526-F650-ADB9-B665-51775AB0E41A}"/>
              </a:ext>
            </a:extLst>
          </p:cNvPr>
          <p:cNvSpPr/>
          <p:nvPr/>
        </p:nvSpPr>
        <p:spPr>
          <a:xfrm>
            <a:off x="8900526" y="2492305"/>
            <a:ext cx="1512168" cy="5760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Adaptive Threshold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7C37C6-D144-334A-68FF-BF7805D0B1FA}"/>
              </a:ext>
            </a:extLst>
          </p:cNvPr>
          <p:cNvSpPr/>
          <p:nvPr/>
        </p:nvSpPr>
        <p:spPr>
          <a:xfrm>
            <a:off x="8897529" y="3244496"/>
            <a:ext cx="1512168" cy="5760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Max Threshold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A71E66C-8A64-9480-DFF6-8E687EF32846}"/>
              </a:ext>
            </a:extLst>
          </p:cNvPr>
          <p:cNvSpPr/>
          <p:nvPr/>
        </p:nvSpPr>
        <p:spPr>
          <a:xfrm>
            <a:off x="7057206" y="4158469"/>
            <a:ext cx="1512168" cy="5760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Morphological </a:t>
            </a:r>
          </a:p>
          <a:p>
            <a:pPr algn="ctr"/>
            <a:r>
              <a:rPr lang="en-US" sz="1000" dirty="0"/>
              <a:t>Gradient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82E8F0-E489-D79E-B94E-3B977A86A8DF}"/>
              </a:ext>
            </a:extLst>
          </p:cNvPr>
          <p:cNvSpPr/>
          <p:nvPr/>
        </p:nvSpPr>
        <p:spPr>
          <a:xfrm>
            <a:off x="7057206" y="4966684"/>
            <a:ext cx="1512168" cy="5760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Gaussian Smoothing </a:t>
            </a:r>
          </a:p>
          <a:p>
            <a:pPr algn="ctr"/>
            <a:r>
              <a:rPr lang="en-US" sz="1000" dirty="0"/>
              <a:t>Peaks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8261BA-0939-77BD-8B29-F474328C065B}"/>
              </a:ext>
            </a:extLst>
          </p:cNvPr>
          <p:cNvSpPr/>
          <p:nvPr/>
        </p:nvSpPr>
        <p:spPr>
          <a:xfrm>
            <a:off x="7057206" y="5774899"/>
            <a:ext cx="1512168" cy="5760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Median Filtered Peaks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11B28E-8847-29EB-2D7F-339CBCE2E2DF}"/>
              </a:ext>
            </a:extLst>
          </p:cNvPr>
          <p:cNvSpPr/>
          <p:nvPr/>
        </p:nvSpPr>
        <p:spPr>
          <a:xfrm>
            <a:off x="7047318" y="2620513"/>
            <a:ext cx="1512168" cy="5760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Bandpass + </a:t>
            </a:r>
          </a:p>
          <a:p>
            <a:pPr algn="ctr"/>
            <a:r>
              <a:rPr lang="en-US" sz="1000" dirty="0"/>
              <a:t>Local Maxima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F9C6CFC-40EE-2B3A-CF30-87CC330C247F}"/>
              </a:ext>
            </a:extLst>
          </p:cNvPr>
          <p:cNvSpPr/>
          <p:nvPr/>
        </p:nvSpPr>
        <p:spPr>
          <a:xfrm>
            <a:off x="7057206" y="3412601"/>
            <a:ext cx="1512168" cy="5760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Savitzky</a:t>
            </a:r>
            <a:r>
              <a:rPr lang="en-US" sz="1000" dirty="0"/>
              <a:t>–</a:t>
            </a:r>
            <a:r>
              <a:rPr lang="en-US" sz="1000" dirty="0" err="1"/>
              <a:t>Golay</a:t>
            </a:r>
            <a:r>
              <a:rPr lang="en-US" sz="1000" dirty="0"/>
              <a:t> Peak </a:t>
            </a:r>
          </a:p>
          <a:p>
            <a:pPr algn="ctr"/>
            <a:r>
              <a:rPr lang="en-US" sz="1000" dirty="0"/>
              <a:t>Detection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B0DE537-76EE-B6D8-3A2C-A911B5A7D89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541053" y="3471423"/>
            <a:ext cx="0" cy="1770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FBD5D-5430-24BB-650D-E27FC2594F8D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>
          <a:xfrm>
            <a:off x="872550" y="5072957"/>
            <a:ext cx="0" cy="1454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99C60BC-5A95-BFDF-59BA-E51A1BAB412C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872550" y="5794519"/>
            <a:ext cx="0" cy="1846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F208AAE-5AB7-71B7-CEDC-111FCF4ECD15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872550" y="6555271"/>
            <a:ext cx="0" cy="1421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3CDD193-6819-0EA1-7A70-197D3CBB87E2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2629175" y="5675223"/>
            <a:ext cx="0" cy="1969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45702EF-8502-8C37-D7C3-A7AD49162660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H="1" flipV="1">
            <a:off x="2629175" y="6448195"/>
            <a:ext cx="2417" cy="1969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6F0DA77-43EC-EC2A-A074-42758E444B0F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4402166" y="2510762"/>
            <a:ext cx="0" cy="2160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91B4AAA-F1E9-8185-3C31-276B6F2A91CC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4402166" y="3302850"/>
            <a:ext cx="9888" cy="2160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A218D64-522A-A12A-8ACF-D72117D381C4}"/>
              </a:ext>
            </a:extLst>
          </p:cNvPr>
          <p:cNvCxnSpPr>
            <a:cxnSpLocks/>
            <a:stCxn id="40" idx="2"/>
            <a:endCxn id="16" idx="0"/>
          </p:cNvCxnSpPr>
          <p:nvPr/>
        </p:nvCxnSpPr>
        <p:spPr>
          <a:xfrm>
            <a:off x="4412054" y="4094938"/>
            <a:ext cx="0" cy="1698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8DB1C09-E96D-D52B-3F5E-FC5D056C726F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12054" y="4840806"/>
            <a:ext cx="0" cy="232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86140A3-B10F-F0D0-3E5D-2F00B7530D6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4412054" y="5649021"/>
            <a:ext cx="0" cy="232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202BE1B-386C-5F00-1868-480F42134C63}"/>
              </a:ext>
            </a:extLst>
          </p:cNvPr>
          <p:cNvCxnSpPr>
            <a:cxnSpLocks/>
            <a:stCxn id="11" idx="2"/>
            <a:endCxn id="42" idx="0"/>
          </p:cNvCxnSpPr>
          <p:nvPr/>
        </p:nvCxnSpPr>
        <p:spPr>
          <a:xfrm>
            <a:off x="6102784" y="2510762"/>
            <a:ext cx="0" cy="1938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4145DB0-329F-6494-C575-186D687C29FD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6102784" y="3280684"/>
            <a:ext cx="0" cy="1474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A97653-28B1-C0DD-DB81-722DFBB41E9C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6102784" y="4004175"/>
            <a:ext cx="19776" cy="226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41201B4-A68E-965D-A79E-E2A6963DF765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6122560" y="4806356"/>
            <a:ext cx="11508" cy="237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2BBB4B-DA6E-A234-6DF4-4F0E474F931C}"/>
              </a:ext>
            </a:extLst>
          </p:cNvPr>
          <p:cNvCxnSpPr>
            <a:cxnSpLocks/>
            <a:stCxn id="13" idx="2"/>
            <a:endCxn id="52" idx="0"/>
          </p:cNvCxnSpPr>
          <p:nvPr/>
        </p:nvCxnSpPr>
        <p:spPr>
          <a:xfrm>
            <a:off x="7803402" y="2504521"/>
            <a:ext cx="0" cy="1159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CDC885A-B79E-80B8-1B21-7BBB2A4CE6F1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7803402" y="3196577"/>
            <a:ext cx="9888" cy="2160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96713-E888-DFFB-BDAF-49BD6612C136}"/>
              </a:ext>
            </a:extLst>
          </p:cNvPr>
          <p:cNvCxnSpPr>
            <a:cxnSpLocks/>
            <a:stCxn id="53" idx="2"/>
            <a:endCxn id="49" idx="0"/>
          </p:cNvCxnSpPr>
          <p:nvPr/>
        </p:nvCxnSpPr>
        <p:spPr>
          <a:xfrm>
            <a:off x="7813290" y="3988665"/>
            <a:ext cx="0" cy="1698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DD49C99-90F5-47B4-9A77-81FDD8587155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7813290" y="4734533"/>
            <a:ext cx="0" cy="232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96C9E5C-4A20-EEFC-C53C-34AA343122EA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7813290" y="5542748"/>
            <a:ext cx="0" cy="232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0D4A948-2AD0-FF67-BA99-8239C07F26D3}"/>
              </a:ext>
            </a:extLst>
          </p:cNvPr>
          <p:cNvCxnSpPr>
            <a:cxnSpLocks/>
            <a:stCxn id="12" idx="2"/>
            <a:endCxn id="46" idx="0"/>
          </p:cNvCxnSpPr>
          <p:nvPr/>
        </p:nvCxnSpPr>
        <p:spPr>
          <a:xfrm>
            <a:off x="9662191" y="1606444"/>
            <a:ext cx="0" cy="1286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FEA547A-18D7-DBA1-2433-B079A5592C61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flipH="1">
            <a:off x="9656610" y="2311159"/>
            <a:ext cx="5581" cy="1811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D14C8FC-7212-59ED-B1EB-657AC8967D13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653613" y="3068369"/>
            <a:ext cx="2997" cy="1761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8FF7D4E-0067-BE33-6E9C-3C0D96EFDA2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>
            <a:off x="9662191" y="5008867"/>
            <a:ext cx="15053" cy="148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820AC1E-0B19-D7ED-377F-90FFE5ACAF31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9677244" y="5733015"/>
            <a:ext cx="17155" cy="148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B3C1702-5BA5-4233-1AF5-ABF7EB7747B4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9694399" y="6457163"/>
            <a:ext cx="0" cy="1761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CD8D223C-47E9-679B-53C6-34E2C5ED2C0D}"/>
              </a:ext>
            </a:extLst>
          </p:cNvPr>
          <p:cNvCxnSpPr>
            <a:stCxn id="2" idx="0"/>
            <a:endCxn id="4" idx="0"/>
          </p:cNvCxnSpPr>
          <p:nvPr/>
        </p:nvCxnSpPr>
        <p:spPr>
          <a:xfrm rot="16200000" flipH="1" flipV="1">
            <a:off x="2905248" y="-951941"/>
            <a:ext cx="445185" cy="4437719"/>
          </a:xfrm>
          <a:prstGeom prst="bentConnector3">
            <a:avLst>
              <a:gd name="adj1" fmla="val -5134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7402B137-4D32-BCA9-C0C1-8BAF5E0F4934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868093" y="2065576"/>
            <a:ext cx="40888" cy="1083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4A55618-EFE5-6B47-5ADF-77BAD3079EC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68093" y="2749993"/>
            <a:ext cx="4457" cy="1281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EDEBB59-BDD9-03FE-098A-C454C94B7322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872550" y="3454231"/>
            <a:ext cx="2448" cy="1281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6E383B0-16FF-2327-3F13-9CC31E2839E9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2543377" y="2023127"/>
            <a:ext cx="0" cy="148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EFD2808-EADE-7184-8508-A5A91A92F60C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541053" y="2747275"/>
            <a:ext cx="2324" cy="148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BE5096D3-186B-9A42-315C-42ADAB7E92F2}"/>
              </a:ext>
            </a:extLst>
          </p:cNvPr>
          <p:cNvCxnSpPr>
            <a:cxnSpLocks/>
            <a:stCxn id="2" idx="1"/>
            <a:endCxn id="8" idx="0"/>
          </p:cNvCxnSpPr>
          <p:nvPr/>
        </p:nvCxnSpPr>
        <p:spPr>
          <a:xfrm rot="10800000" flipV="1">
            <a:off x="2543378" y="1332359"/>
            <a:ext cx="2047239" cy="11470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Connector: Curved 208">
            <a:extLst>
              <a:ext uri="{FF2B5EF4-FFF2-40B4-BE49-F238E27FC236}">
                <a16:creationId xmlns:a16="http://schemas.microsoft.com/office/drawing/2014/main" id="{2E8B9D47-2841-1733-BC20-99360B6CF7F4}"/>
              </a:ext>
            </a:extLst>
          </p:cNvPr>
          <p:cNvCxnSpPr>
            <a:stCxn id="2" idx="2"/>
            <a:endCxn id="10" idx="0"/>
          </p:cNvCxnSpPr>
          <p:nvPr/>
        </p:nvCxnSpPr>
        <p:spPr>
          <a:xfrm rot="5400000">
            <a:off x="1671374" y="821567"/>
            <a:ext cx="2876502" cy="4474150"/>
          </a:xfrm>
          <a:prstGeom prst="curvedConnector3">
            <a:avLst>
              <a:gd name="adj1" fmla="val 8255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1" name="Connector: Curved 210">
            <a:extLst>
              <a:ext uri="{FF2B5EF4-FFF2-40B4-BE49-F238E27FC236}">
                <a16:creationId xmlns:a16="http://schemas.microsoft.com/office/drawing/2014/main" id="{CB1428B2-BE37-C796-BD8C-A1CF3A8E449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5400000">
            <a:off x="2248554" y="2001013"/>
            <a:ext cx="3478768" cy="2717525"/>
          </a:xfrm>
          <a:prstGeom prst="curvedConnector3">
            <a:avLst>
              <a:gd name="adj1" fmla="val 186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8988430F-B7A4-4F82-81DD-57C0FF6549B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6200000" flipH="1">
            <a:off x="6098239" y="868851"/>
            <a:ext cx="2812412" cy="4315491"/>
          </a:xfrm>
          <a:prstGeom prst="curvedConnector3">
            <a:avLst>
              <a:gd name="adj1" fmla="val -92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CBDCCFD8-79A6-C7DB-E040-F51D7BBA1FEB}"/>
              </a:ext>
            </a:extLst>
          </p:cNvPr>
          <p:cNvCxnSpPr>
            <a:cxnSpLocks/>
            <a:stCxn id="2" idx="2"/>
            <a:endCxn id="38" idx="0"/>
          </p:cNvCxnSpPr>
          <p:nvPr/>
        </p:nvCxnSpPr>
        <p:spPr>
          <a:xfrm rot="5400000">
            <a:off x="4717280" y="1305277"/>
            <a:ext cx="314307" cy="9445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03FEE43E-5E34-45A3-044A-D81677831941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16200000" flipH="1">
            <a:off x="5567589" y="1399502"/>
            <a:ext cx="314307" cy="756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DC8C946-2B28-54AE-F9A9-FC2CCDF88010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 rot="16200000" flipH="1">
            <a:off x="6421018" y="546073"/>
            <a:ext cx="308066" cy="2456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Connector: Elbow 229">
            <a:extLst>
              <a:ext uri="{FF2B5EF4-FFF2-40B4-BE49-F238E27FC236}">
                <a16:creationId xmlns:a16="http://schemas.microsoft.com/office/drawing/2014/main" id="{430F3E8F-4642-FF76-B896-B956C1A73ED7}"/>
              </a:ext>
            </a:extLst>
          </p:cNvPr>
          <p:cNvCxnSpPr>
            <a:cxnSpLocks/>
            <a:stCxn id="2" idx="3"/>
            <a:endCxn id="12" idx="0"/>
          </p:cNvCxnSpPr>
          <p:nvPr/>
        </p:nvCxnSpPr>
        <p:spPr>
          <a:xfrm flipV="1">
            <a:off x="6102784" y="1030380"/>
            <a:ext cx="3559407" cy="301979"/>
          </a:xfrm>
          <a:prstGeom prst="bentConnector4">
            <a:avLst>
              <a:gd name="adj1" fmla="val 39379"/>
              <a:gd name="adj2" fmla="val 17570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22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Peak Finding Algorithms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35C5DA-BCE9-C850-6326-B9ED02EC6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23" y="1043232"/>
            <a:ext cx="10693400" cy="54747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380603-E046-830B-7235-81DA6819F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20" y="4212679"/>
            <a:ext cx="7417018" cy="19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4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Peak Finding Algorithms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AFD254-E9A7-9083-2AEE-2D51C8A22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232"/>
            <a:ext cx="10693400" cy="5474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CAEE2-DD97-552D-DC80-B7BE4842D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44" y="1275745"/>
            <a:ext cx="7319736" cy="19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3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Zero-Crossing Algorithms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381642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r>
              <a:rPr lang="en-US" sz="1400" dirty="0"/>
              <a:t>Detects where the signal (or its derivative) </a:t>
            </a:r>
          </a:p>
          <a:p>
            <a:r>
              <a:rPr lang="en-US" sz="1400" dirty="0"/>
              <a:t>crosses zero, indicating slope changes</a:t>
            </a:r>
          </a:p>
          <a:p>
            <a:r>
              <a:rPr lang="en-US" sz="1400" dirty="0"/>
              <a:t>likely to correspond to peaks or troughs.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Simple and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parameters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Suitable for regular oscillatory signals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b="1" dirty="0"/>
              <a:t>Graph Explanation:</a:t>
            </a:r>
          </a:p>
          <a:p>
            <a:r>
              <a:rPr lang="en-US" sz="1400" dirty="0"/>
              <a:t>Captures rhythmic structure well but may</a:t>
            </a:r>
          </a:p>
          <a:p>
            <a:r>
              <a:rPr lang="en-US" sz="1400" dirty="0"/>
              <a:t>miss sharper peaks or falsely detect in flat </a:t>
            </a:r>
          </a:p>
          <a:p>
            <a:r>
              <a:rPr lang="en-US" sz="1400" dirty="0"/>
              <a:t>regions (near frames 90, 180).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D86942-2447-A0E9-E7CC-F98445C2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801" y="3223966"/>
            <a:ext cx="6528483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802" y="1315751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4751F3-11E2-F694-5243-45955F48AF11}"/>
              </a:ext>
            </a:extLst>
          </p:cNvPr>
          <p:cNvSpPr/>
          <p:nvPr/>
        </p:nvSpPr>
        <p:spPr>
          <a:xfrm>
            <a:off x="6930876" y="5921476"/>
            <a:ext cx="1296144" cy="648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Derivative-Based</a:t>
            </a:r>
          </a:p>
        </p:txBody>
      </p:sp>
    </p:spTree>
    <p:extLst>
      <p:ext uri="{BB962C8B-B14F-4D97-AF65-F5344CB8AC3E}">
        <p14:creationId xmlns:p14="http://schemas.microsoft.com/office/powerpoint/2010/main" val="344529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Second Derivative Zero-Crossing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89364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r>
              <a:rPr lang="en-US" sz="1400" dirty="0"/>
              <a:t>Detects points where the second derivative crosses zero, indicating curvature changes </a:t>
            </a:r>
            <a:br>
              <a:rPr lang="en-US" sz="1400" dirty="0"/>
            </a:br>
            <a:r>
              <a:rPr lang="en-US" sz="1400" dirty="0"/>
              <a:t>(inflection points) often associated with </a:t>
            </a:r>
            <a:br>
              <a:rPr lang="en-US" sz="1400" dirty="0"/>
            </a:br>
            <a:r>
              <a:rPr lang="en-US" sz="1400" dirty="0"/>
              <a:t>peaks or valleys.</a:t>
            </a:r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Highlights turning points with strong</a:t>
            </a:r>
            <a:br>
              <a:rPr lang="en-US" sz="1400" dirty="0"/>
            </a:br>
            <a:r>
              <a:rPr lang="en-US" sz="1400" dirty="0"/>
              <a:t>curvature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More sensitive than first derivative </a:t>
            </a:r>
            <a:br>
              <a:rPr lang="en-US" sz="1400" dirty="0"/>
            </a:br>
            <a:r>
              <a:rPr lang="en-US" sz="1400" dirty="0"/>
              <a:t>methods</a:t>
            </a:r>
          </a:p>
          <a:p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Numerous red dots appear near bends and curve transitions, including shoulders and minor fluctuations.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Tends to over-detect, especially in noisy or flat segments (frame 80–120), identifying many minor inflections.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2D3D7-7E6D-398F-CD35-D559B2549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48" y="3138648"/>
            <a:ext cx="6528488" cy="170879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77EAB2-789A-7BE7-C35B-B35F55F5B7C1}"/>
              </a:ext>
            </a:extLst>
          </p:cNvPr>
          <p:cNvSpPr/>
          <p:nvPr/>
        </p:nvSpPr>
        <p:spPr>
          <a:xfrm>
            <a:off x="6930876" y="5921476"/>
            <a:ext cx="1296144" cy="648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Derivative-Based</a:t>
            </a:r>
          </a:p>
        </p:txBody>
      </p:sp>
    </p:spTree>
    <p:extLst>
      <p:ext uri="{BB962C8B-B14F-4D97-AF65-F5344CB8AC3E}">
        <p14:creationId xmlns:p14="http://schemas.microsoft.com/office/powerpoint/2010/main" val="161684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Pan-Tompkins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510909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r>
              <a:rPr lang="en-US" sz="1400" dirty="0"/>
              <a:t>Applies bandpass filtering, derivative, squaring, and moving window integration to detect sharp changes, originally designed for </a:t>
            </a:r>
          </a:p>
          <a:p>
            <a:r>
              <a:rPr lang="en-US" sz="1400" dirty="0"/>
              <a:t>QRS complex in ECG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Highly selective for sharp, prominent </a:t>
            </a:r>
            <a:br>
              <a:rPr lang="en-US" sz="1400" dirty="0"/>
            </a:br>
            <a:r>
              <a:rPr lang="en-US" sz="1400" dirty="0"/>
              <a:t>peaks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Robust against noise and baseline drift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one peak detected at the sharp negative spike near frame 5.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Method misses the regular rhythmic peaks because it targets sharp transients, not sinusoidal patterns typical in green channel </a:t>
            </a:r>
            <a:r>
              <a:rPr lang="en-US" sz="1400" dirty="0" err="1"/>
              <a:t>rPPG</a:t>
            </a:r>
            <a:r>
              <a:rPr lang="en-US" sz="1400" dirty="0"/>
              <a:t> signals.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BF430-6D68-1F19-78B0-068DE54FC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302907"/>
            <a:ext cx="6541146" cy="1712112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5A8F33-E274-CCE7-44DC-89282FA913D5}"/>
              </a:ext>
            </a:extLst>
          </p:cNvPr>
          <p:cNvSpPr/>
          <p:nvPr/>
        </p:nvSpPr>
        <p:spPr>
          <a:xfrm>
            <a:off x="6930876" y="5921476"/>
            <a:ext cx="1296144" cy="648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Derivative-Based</a:t>
            </a:r>
          </a:p>
        </p:txBody>
      </p:sp>
    </p:spTree>
    <p:extLst>
      <p:ext uri="{BB962C8B-B14F-4D97-AF65-F5344CB8AC3E}">
        <p14:creationId xmlns:p14="http://schemas.microsoft.com/office/powerpoint/2010/main" val="421078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Squared Derivative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532453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r>
              <a:rPr lang="en-US" sz="1400" dirty="0"/>
              <a:t>Computes the first derivative and squares it to emphasize sharp transitions. Peaks are</a:t>
            </a:r>
            <a:br>
              <a:rPr lang="en-US" sz="1400" dirty="0"/>
            </a:br>
            <a:r>
              <a:rPr lang="en-US" sz="1400" dirty="0"/>
              <a:t>identified where this energy exceeds a local threshold.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Highlights strong signal changes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Filters out low-amplitude noise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Enhances prominent rising/falling edges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(red dots) align with steep transitions, especially where amplitude changes rapidly (frames ~5, 140, 240).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Misses smoother oscillations and favors sharp edges, leading to fewer detected </a:t>
            </a:r>
            <a:br>
              <a:rPr lang="en-US" sz="1400" dirty="0"/>
            </a:br>
            <a:r>
              <a:rPr lang="en-US" sz="1400" dirty="0"/>
              <a:t>peaks in the middle rhythmic section.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6092E-A82D-5DC5-3C9A-A06085FBC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48" y="3471304"/>
            <a:ext cx="6528488" cy="170879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6CEE7-45D5-2E12-D1BD-E9A66EBDF50F}"/>
              </a:ext>
            </a:extLst>
          </p:cNvPr>
          <p:cNvSpPr/>
          <p:nvPr/>
        </p:nvSpPr>
        <p:spPr>
          <a:xfrm>
            <a:off x="6930876" y="5921476"/>
            <a:ext cx="1296144" cy="648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Derivative-Based</a:t>
            </a:r>
          </a:p>
        </p:txBody>
      </p:sp>
    </p:spTree>
    <p:extLst>
      <p:ext uri="{BB962C8B-B14F-4D97-AF65-F5344CB8AC3E}">
        <p14:creationId xmlns:p14="http://schemas.microsoft.com/office/powerpoint/2010/main" val="152935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Standard Local Maxima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532453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r>
              <a:rPr lang="en-US" sz="1400" dirty="0"/>
              <a:t>Identifies local maxima by comparing each point to its neighbors, with options to set </a:t>
            </a:r>
            <a:br>
              <a:rPr lang="en-US" sz="1400" dirty="0"/>
            </a:br>
            <a:r>
              <a:rPr lang="en-US" sz="1400" dirty="0"/>
              <a:t>minimum distance, height, or prominence </a:t>
            </a:r>
            <a:br>
              <a:rPr lang="en-US" sz="1400" dirty="0"/>
            </a:br>
            <a:r>
              <a:rPr lang="en-US" sz="1400" dirty="0"/>
              <a:t>thresholds.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Widely used and customizable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Robust against noise via threshold </a:t>
            </a:r>
            <a:br>
              <a:rPr lang="en-US" sz="1400" dirty="0"/>
            </a:br>
            <a:r>
              <a:rPr lang="en-US" sz="1400" dirty="0"/>
              <a:t>tuning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Available in standard libraries (SciPy)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Detected peaks (red dots) align with the most prominent maxima (frames ~40, 140, 170).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Conservative detection, only strong peaks are selected, ignoring smaller oscillations in flatter regions.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BE9305-8D7D-FEA1-BC12-ADE236438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471305"/>
            <a:ext cx="6528482" cy="1708798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7F9A9B-37F9-E91D-1976-9DE864538650}"/>
              </a:ext>
            </a:extLst>
          </p:cNvPr>
          <p:cNvSpPr/>
          <p:nvPr/>
        </p:nvSpPr>
        <p:spPr>
          <a:xfrm>
            <a:off x="6642844" y="5864806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Local Maxima</a:t>
            </a:r>
          </a:p>
        </p:txBody>
      </p:sp>
    </p:spTree>
    <p:extLst>
      <p:ext uri="{BB962C8B-B14F-4D97-AF65-F5344CB8AC3E}">
        <p14:creationId xmlns:p14="http://schemas.microsoft.com/office/powerpoint/2010/main" val="361064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Sliding Window Maxima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5755422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r>
              <a:rPr lang="en-US" sz="1400" dirty="0"/>
              <a:t>Uses a moving window to identify local maxima within each segment. The center point </a:t>
            </a:r>
            <a:br>
              <a:rPr lang="en-US" sz="1400" dirty="0"/>
            </a:br>
            <a:r>
              <a:rPr lang="en-US" sz="1400" dirty="0"/>
              <a:t>is marked as a peak if it’s the highest in the window.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Simple and interpretable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Effective for signals with regular spacing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Window size controls sensitivity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 dots mark local peaks captured within each sliding window (frames ~35, 145, 180).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Balances between sharp and smooth peaks, giving good coverage across the </a:t>
            </a:r>
            <a:br>
              <a:rPr lang="en-US" sz="1400" dirty="0"/>
            </a:br>
            <a:r>
              <a:rPr lang="en-US" sz="1400" dirty="0"/>
              <a:t>signal.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Some closely spaced peaks are missed if window is too wide.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7F9A9B-37F9-E91D-1976-9DE864538650}"/>
              </a:ext>
            </a:extLst>
          </p:cNvPr>
          <p:cNvSpPr/>
          <p:nvPr/>
        </p:nvSpPr>
        <p:spPr>
          <a:xfrm>
            <a:off x="6642844" y="5864806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Local Maxima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6F4AE-EF03-25BE-F6FC-076EDBEA0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5" y="3471304"/>
            <a:ext cx="6528488" cy="1708799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4264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Peak-Valley Detector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510909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r>
              <a:rPr lang="en-US" sz="1400" dirty="0"/>
              <a:t>Identifies alternating local maxima and minima by comparing each point to its </a:t>
            </a:r>
            <a:br>
              <a:rPr lang="en-US" sz="1400" dirty="0"/>
            </a:br>
            <a:r>
              <a:rPr lang="en-US" sz="1400" dirty="0"/>
              <a:t>neighbors. A peak must be followed by a </a:t>
            </a:r>
            <a:br>
              <a:rPr lang="en-US" sz="1400" dirty="0"/>
            </a:br>
            <a:r>
              <a:rPr lang="en-US" sz="1400" dirty="0"/>
              <a:t>valley and vice versa.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Detects complete oscillation cycles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Works well on periodic signals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Simple and interpretable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 dots align with major peaks in the rhythmic pattern (e.g., frames ~40, 140, 180).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Captures peak-to-valley alternations, providing consistent detection in regular waveforms.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7F9A9B-37F9-E91D-1976-9DE864538650}"/>
              </a:ext>
            </a:extLst>
          </p:cNvPr>
          <p:cNvSpPr/>
          <p:nvPr/>
        </p:nvSpPr>
        <p:spPr>
          <a:xfrm>
            <a:off x="6642844" y="5864806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Local Maxima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889B8-B1AB-AC54-2F4F-C85613A14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481738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364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Face ROI For HR Signals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D60460-FC4D-EB2F-7056-F1C641315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628609"/>
              </p:ext>
            </p:extLst>
          </p:nvPr>
        </p:nvGraphicFramePr>
        <p:xfrm>
          <a:off x="306140" y="1002297"/>
          <a:ext cx="9937105" cy="3505223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376880392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429080267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442799662"/>
                    </a:ext>
                  </a:extLst>
                </a:gridCol>
                <a:gridCol w="2549084">
                  <a:extLst>
                    <a:ext uri="{9D8B030D-6E8A-4147-A177-3AD203B41FA5}">
                      <a16:colId xmlns:a16="http://schemas.microsoft.com/office/drawing/2014/main" val="3901021565"/>
                    </a:ext>
                  </a:extLst>
                </a:gridCol>
                <a:gridCol w="1987421">
                  <a:extLst>
                    <a:ext uri="{9D8B030D-6E8A-4147-A177-3AD203B41FA5}">
                      <a16:colId xmlns:a16="http://schemas.microsoft.com/office/drawing/2014/main" val="2828135644"/>
                    </a:ext>
                  </a:extLst>
                </a:gridCol>
              </a:tblGrid>
              <a:tr h="412061">
                <a:tc>
                  <a:txBody>
                    <a:bodyPr/>
                    <a:lstStyle/>
                    <a:p>
                      <a:r>
                        <a:rPr lang="en-US" sz="1300" b="1" dirty="0"/>
                        <a:t>ROI</a:t>
                      </a:r>
                      <a:endParaRPr lang="en-US" sz="1300" dirty="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HR Signal (RGB)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RR Signal (RGB)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Remarks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Key References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731924"/>
                  </a:ext>
                </a:extLst>
              </a:tr>
              <a:tr h="1031054">
                <a:tc>
                  <a:txBody>
                    <a:bodyPr/>
                    <a:lstStyle/>
                    <a:p>
                      <a:r>
                        <a:rPr lang="en-US" sz="1300" b="1"/>
                        <a:t>Forehead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C00000"/>
                          </a:solidFill>
                        </a:rPr>
                        <a:t> Poor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High perfusion, low motion, stable surface. Best for HR.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 Haan &amp; Jeanne (2013)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 et al. (2014)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Poh et al. (2010)</a:t>
                      </a:r>
                      <a:endParaRPr lang="da-DK" sz="13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783910"/>
                  </a:ext>
                </a:extLst>
              </a:tr>
              <a:tr h="1031054">
                <a:tc>
                  <a:txBody>
                    <a:bodyPr/>
                    <a:lstStyle/>
                    <a:p>
                      <a:r>
                        <a:rPr lang="en-US" sz="1300" b="1" dirty="0"/>
                        <a:t>Left Cheek</a:t>
                      </a:r>
                      <a:endParaRPr lang="en-US" sz="1300" dirty="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C00000"/>
                          </a:solidFill>
                        </a:rPr>
                        <a:t> Moderate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Good perfusion, some respiratory modulation possible.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Verkruysse</a:t>
                      </a:r>
                      <a:r>
                        <a:rPr lang="en-US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et al. (2008)</a:t>
                      </a:r>
                      <a:r>
                        <a:rPr lang="en-US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en-US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Kumar et al. (2015)</a:t>
                      </a:r>
                      <a:r>
                        <a:rPr lang="en-US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en-US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Yu et al. (2019)</a:t>
                      </a:r>
                      <a:endParaRPr lang="en-US" sz="13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30530"/>
                  </a:ext>
                </a:extLst>
              </a:tr>
              <a:tr h="1031054">
                <a:tc>
                  <a:txBody>
                    <a:bodyPr/>
                    <a:lstStyle/>
                    <a:p>
                      <a:r>
                        <a:rPr lang="en-US" sz="1300" b="1"/>
                        <a:t>Right Cheek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C00000"/>
                          </a:solidFill>
                        </a:rPr>
                        <a:t> Moderate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Same as left cheek — combined cheeks often used for better signal.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Kumar et al. (2015)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McDuff et al. (2014)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Yu et al. (2019)</a:t>
                      </a:r>
                      <a:endParaRPr lang="da-DK" sz="13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690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045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Hilbert Envelope Peaks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5539978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r>
              <a:rPr lang="en-US" sz="1400" dirty="0"/>
              <a:t>Applies the Hilbert Transform to generate </a:t>
            </a:r>
            <a:br>
              <a:rPr lang="en-US" sz="1400" dirty="0"/>
            </a:br>
            <a:r>
              <a:rPr lang="en-US" sz="1400" dirty="0"/>
              <a:t>an analytic signal and compute its amplitude envelope. Peaks are then detected on this smoothed envelope.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Good at handling noisy or irregular </a:t>
            </a:r>
            <a:br>
              <a:rPr lang="en-US" sz="1400" dirty="0"/>
            </a:br>
            <a:r>
              <a:rPr lang="en-US" sz="1400" dirty="0"/>
              <a:t>signals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Highlights overall signal energy trend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Smoothens rapid fluctuations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(red dots) are selected from the smoothed envelope rather than the raw waveform.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Many small oscillations are ignored, favoring broader peaks (frame ~40, 130, 170).Less responsive to fine, high-frequency changes.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01C63C-8F12-FCE2-71CF-96437633E23B}"/>
              </a:ext>
            </a:extLst>
          </p:cNvPr>
          <p:cNvSpPr/>
          <p:nvPr/>
        </p:nvSpPr>
        <p:spPr>
          <a:xfrm>
            <a:off x="6559811" y="5937394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Envelope-Based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276A4-8FCB-0EB3-3647-97771063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471305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9468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Moving Average Envelope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89364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r>
              <a:rPr lang="en-US" sz="1400" dirty="0"/>
              <a:t>Applies a moving average filter to smooth the signal, forming an envelope. Peaks are </a:t>
            </a:r>
            <a:br>
              <a:rPr lang="en-US" sz="1400" dirty="0"/>
            </a:br>
            <a:r>
              <a:rPr lang="en-US" sz="1400" dirty="0"/>
              <a:t>identified where the smoothed envelope rises and falls.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Reduces high-frequency noise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Emphasizes broader oscillatory trends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Customizable smoothness via window </a:t>
            </a:r>
            <a:br>
              <a:rPr lang="en-US" sz="1400" dirty="0"/>
            </a:br>
            <a:r>
              <a:rPr lang="en-US" sz="1400" dirty="0"/>
              <a:t>size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 points show detected peaks from the smoothed signal envelope.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Focuses on large-scale oscillations, missing finer peaks (frames ~130, 240).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01C63C-8F12-FCE2-71CF-96437633E23B}"/>
              </a:ext>
            </a:extLst>
          </p:cNvPr>
          <p:cNvSpPr/>
          <p:nvPr/>
        </p:nvSpPr>
        <p:spPr>
          <a:xfrm>
            <a:off x="6559811" y="5937394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Envelope-Based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3551A-2086-464B-D7E8-DE50B0F9D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471305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96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Autocorrelation-Based Peaks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597086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Computes the autocorrelation of the </a:t>
            </a:r>
            <a:br>
              <a:rPr lang="en-US" sz="1400" dirty="0"/>
            </a:br>
            <a:r>
              <a:rPr lang="en-US" sz="1400" dirty="0"/>
              <a:t>signal to highlight periodicity.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identified at regular time lags </a:t>
            </a:r>
            <a:br>
              <a:rPr lang="en-US" sz="1400" dirty="0"/>
            </a:br>
            <a:r>
              <a:rPr lang="en-US" sz="1400" dirty="0"/>
              <a:t>indicating signal repetition.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Excellent for periodic signal detection (heart rate).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Robust to noise and phase shifts.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Captures global rhythm, not local spikes.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 points correspond to dominant periodic positions from autocorrelation </a:t>
            </a:r>
            <a:br>
              <a:rPr lang="en-US" sz="1400" dirty="0"/>
            </a:br>
            <a:r>
              <a:rPr lang="en-US" sz="1400" dirty="0"/>
              <a:t>analysis.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Some peaks are missed due to focus on repeating intervals, not local maxima.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Useful in estimating average heart rate, but not ideal for all beat detection.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3F913-4E10-91E1-683A-16ED8A9A3CE3}"/>
              </a:ext>
            </a:extLst>
          </p:cNvPr>
          <p:cNvSpPr/>
          <p:nvPr/>
        </p:nvSpPr>
        <p:spPr>
          <a:xfrm>
            <a:off x="6559811" y="5770400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Transform-Based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43188F-AD64-A4CD-3843-D8D53191D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433" y="3481738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9941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FFT Envelope Peaks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618630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Applies the Fast Fourier Transform (FFT) to the signal to identify the dominant frequency components. 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detected in the envelope of the frequency spectrum.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Ideal for signals with a dominant frequency or periodicity.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Captures global periodic trends in the </a:t>
            </a:r>
            <a:br>
              <a:rPr lang="en-US" sz="1400" dirty="0"/>
            </a:br>
            <a:r>
              <a:rPr lang="en-US" sz="1400" dirty="0"/>
              <a:t>signal.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Efficient due to the FFT’s computational speed.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 dots correspond to detected peaks, largely highlighting strong frequency </a:t>
            </a:r>
            <a:br>
              <a:rPr lang="en-US" sz="1400" dirty="0"/>
            </a:br>
            <a:r>
              <a:rPr lang="en-US" sz="1400" dirty="0"/>
              <a:t>components.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appear consistent in rhythm but may miss finer oscillations or transients not aligned with the dominant frequency.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3F913-4E10-91E1-683A-16ED8A9A3CE3}"/>
              </a:ext>
            </a:extLst>
          </p:cNvPr>
          <p:cNvSpPr/>
          <p:nvPr/>
        </p:nvSpPr>
        <p:spPr>
          <a:xfrm>
            <a:off x="6559811" y="5770400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Transform-Based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7590F-4F72-214F-A393-470E94052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481738"/>
            <a:ext cx="6528482" cy="17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Short-Term Energy Peaks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532453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Computes energy in short sliding windows using the squared amplitude sum. 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detected when energy exceeds a preset threshold.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Effective for transient detection and burst-like events.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Simple and fast to compute.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Useful in noisy or speech-like signals.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one red peak is detected due to the energy threshold being too strict or low signal power across windows.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Misses periodic peaks due to lack of energy contrast.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F7590F-4F72-214F-A393-470E94052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481738"/>
            <a:ext cx="6528482" cy="17087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44AC95-CB1C-1DBF-F38D-CCD7F41C5B29}"/>
              </a:ext>
            </a:extLst>
          </p:cNvPr>
          <p:cNvSpPr/>
          <p:nvPr/>
        </p:nvSpPr>
        <p:spPr>
          <a:xfrm>
            <a:off x="6559811" y="5940871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Statistical/Energy</a:t>
            </a:r>
          </a:p>
        </p:txBody>
      </p:sp>
    </p:spTree>
    <p:extLst>
      <p:ext uri="{BB962C8B-B14F-4D97-AF65-F5344CB8AC3E}">
        <p14:creationId xmlns:p14="http://schemas.microsoft.com/office/powerpoint/2010/main" val="1463990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RMS Energy Peaks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89364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Calculates Root Mean Square (RMS) of signal segments over a sliding window.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where RMS energy exceeds a threshold.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Captures overall signal power, suppressing random fluctuations.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Robust to noise and baseline shifts.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a single peak is detected, similar to short-term energy.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Likely due to low RMS contrast in the signal; majority of frames don’t cross the set threshold.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44AC95-CB1C-1DBF-F38D-CCD7F41C5B29}"/>
              </a:ext>
            </a:extLst>
          </p:cNvPr>
          <p:cNvSpPr/>
          <p:nvPr/>
        </p:nvSpPr>
        <p:spPr>
          <a:xfrm>
            <a:off x="6559811" y="5940871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Statistical/Energy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ABFB0-6F55-B622-5D0E-2C9E6F79F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212" y="3511969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020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RMS Energy Peaks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89364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Calculates Root Mean Square (RMS) of signal segments over a sliding window.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where RMS energy exceeds a threshold.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Captures overall signal power, suppressing random fluctuations.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Robust to noise and baseline shifts.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a single peak is detected, similar to short-term energy.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Likely due to low RMS contrast in the signal; majority of frames don’t cross the set threshold.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44AC95-CB1C-1DBF-F38D-CCD7F41C5B29}"/>
              </a:ext>
            </a:extLst>
          </p:cNvPr>
          <p:cNvSpPr/>
          <p:nvPr/>
        </p:nvSpPr>
        <p:spPr>
          <a:xfrm>
            <a:off x="6559811" y="5940871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Statistical/Energy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ABFB0-6F55-B622-5D0E-2C9E6F79F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212" y="3511969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727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Slope Sum Function (SSF)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89364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Computes cumulative positive slopes over a moving window.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occur where this slope sum is maximal.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Effective in highlighting rising edges, useful in pulse-like signals.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Good temporal localization of rapid changes.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a single early peak is detected, likely due to strong initial upward slope.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Later oscillations lack steep rises, so SSF remains low.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B0EC3-C60E-5B42-0BF9-7252EB5224F2}"/>
              </a:ext>
            </a:extLst>
          </p:cNvPr>
          <p:cNvSpPr/>
          <p:nvPr/>
        </p:nvSpPr>
        <p:spPr>
          <a:xfrm>
            <a:off x="6526369" y="5987841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Gradient/SSF-Based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1040A2-1BA2-5F6E-FB48-8EA41EAA1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471305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6180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First-Order Difference Histogram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678204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Computes the histogram of first-order signal differences.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detected where the histogram shows high frequency of rising edges.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Captures abrupt changes efficiently.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Suitable for signals with impulsive or sudden transitions.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Detected peaks occur near sharp downward transitions in the early signal.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Later smoother sections lack strong first-order difference, hence no peaks found.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B0EC3-C60E-5B42-0BF9-7252EB5224F2}"/>
              </a:ext>
            </a:extLst>
          </p:cNvPr>
          <p:cNvSpPr/>
          <p:nvPr/>
        </p:nvSpPr>
        <p:spPr>
          <a:xfrm>
            <a:off x="6526369" y="5987841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Gradient/SSF-Based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F0B82-C2DE-94DA-79DC-99AA574D2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323" y="3471304"/>
            <a:ext cx="6528488" cy="1708799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6022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Integrated Slope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89364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Accumulates only positive slope changes over a window.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where slope accumulation exceeds a threshold.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Enhances sharp upslopes, suppresses</a:t>
            </a:r>
            <a:br>
              <a:rPr lang="en-US" sz="1400" dirty="0"/>
            </a:br>
            <a:r>
              <a:rPr lang="en-US" sz="1400" dirty="0"/>
              <a:t> noise.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Effective for detecting steep upward </a:t>
            </a:r>
            <a:br>
              <a:rPr lang="en-US" sz="1400" dirty="0"/>
            </a:br>
            <a:r>
              <a:rPr lang="en-US" sz="1400" dirty="0"/>
              <a:t>peaks.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align with sharp rising segments across the signal.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Consistent detection in both early and late oscillations.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B0EC3-C60E-5B42-0BF9-7252EB5224F2}"/>
              </a:ext>
            </a:extLst>
          </p:cNvPr>
          <p:cNvSpPr/>
          <p:nvPr/>
        </p:nvSpPr>
        <p:spPr>
          <a:xfrm>
            <a:off x="6526369" y="5987841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Gradient/SSF-Based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0D1398-8771-9E3B-7CE9-07734B29A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471305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66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Face ROI For RR Signals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D60460-FC4D-EB2F-7056-F1C641315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913342"/>
              </p:ext>
            </p:extLst>
          </p:nvPr>
        </p:nvGraphicFramePr>
        <p:xfrm>
          <a:off x="450155" y="1656472"/>
          <a:ext cx="9708574" cy="4081285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376880392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29080267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442799662"/>
                    </a:ext>
                  </a:extLst>
                </a:gridCol>
                <a:gridCol w="3158347">
                  <a:extLst>
                    <a:ext uri="{9D8B030D-6E8A-4147-A177-3AD203B41FA5}">
                      <a16:colId xmlns:a16="http://schemas.microsoft.com/office/drawing/2014/main" val="3901021565"/>
                    </a:ext>
                  </a:extLst>
                </a:gridCol>
                <a:gridCol w="1941715">
                  <a:extLst>
                    <a:ext uri="{9D8B030D-6E8A-4147-A177-3AD203B41FA5}">
                      <a16:colId xmlns:a16="http://schemas.microsoft.com/office/drawing/2014/main" val="2828135644"/>
                    </a:ext>
                  </a:extLst>
                </a:gridCol>
              </a:tblGrid>
              <a:tr h="284039">
                <a:tc>
                  <a:txBody>
                    <a:bodyPr/>
                    <a:lstStyle/>
                    <a:p>
                      <a:r>
                        <a:rPr lang="en-US" sz="1300" b="1"/>
                        <a:t>ROI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HR Signal (RGB)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RR Signal (RGB)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Remarks</a:t>
                      </a:r>
                      <a:endParaRPr lang="en-US" sz="1300" dirty="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Key References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731924"/>
                  </a:ext>
                </a:extLst>
              </a:tr>
              <a:tr h="1010129">
                <a:tc>
                  <a:txBody>
                    <a:bodyPr/>
                    <a:lstStyle/>
                    <a:p>
                      <a:r>
                        <a:rPr lang="en-US" sz="1300" b="1" dirty="0"/>
                        <a:t>Nostrils / Tip</a:t>
                      </a:r>
                      <a:endParaRPr lang="en-US" sz="1300" dirty="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C00000"/>
                          </a:solidFill>
                        </a:rPr>
                        <a:t>Weak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B050"/>
                          </a:solidFill>
                        </a:rPr>
                        <a:t>Best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Visible subtle motion due to breathing. High RR signal quality.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Tarassenko et al. (2014), Harford et al. (2019), Nitzan et al. (2008)</a:t>
                      </a:r>
                      <a:endParaRPr lang="da-DK" sz="13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683452"/>
                  </a:ext>
                </a:extLst>
              </a:tr>
              <a:tr h="1010129">
                <a:tc>
                  <a:txBody>
                    <a:bodyPr/>
                    <a:lstStyle/>
                    <a:p>
                      <a:r>
                        <a:rPr lang="en-US" sz="1300" b="1"/>
                        <a:t>Upper Lip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C00000"/>
                          </a:solidFill>
                        </a:rPr>
                        <a:t>Weak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Detects thermal and reflectance change with exhalation. Often used in RR estimation.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Harford et al. (2019), Wu et al. (2012)</a:t>
                      </a:r>
                      <a:endParaRPr lang="da-DK" sz="13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691110"/>
                  </a:ext>
                </a:extLst>
              </a:tr>
              <a:tr h="1010129">
                <a:tc>
                  <a:txBody>
                    <a:bodyPr/>
                    <a:lstStyle/>
                    <a:p>
                      <a:r>
                        <a:rPr lang="en-US" sz="1300" b="1"/>
                        <a:t>Mouth Region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C00000"/>
                          </a:solidFill>
                        </a:rPr>
                        <a:t>Noisy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B050"/>
                          </a:solidFill>
                        </a:rPr>
                        <a:t>Excellent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Airflow and soft tissue motion influence reflectance; helpful in RR extraction.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Yu et al. (2019)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Tulyakov et al. (2016)</a:t>
                      </a:r>
                      <a:endParaRPr lang="da-DK" sz="13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563871"/>
                  </a:ext>
                </a:extLst>
              </a:tr>
              <a:tr h="766859">
                <a:tc>
                  <a:txBody>
                    <a:bodyPr/>
                    <a:lstStyle/>
                    <a:p>
                      <a:r>
                        <a:rPr lang="en-US" sz="1300" b="1"/>
                        <a:t>Chin</a:t>
                      </a:r>
                      <a:endParaRPr lang="en-US" sz="1300"/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C00000"/>
                          </a:solidFill>
                        </a:rPr>
                        <a:t>Poor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B050"/>
                          </a:solidFill>
                        </a:rPr>
                        <a:t>Poor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High motion, low signal strength. Typically avoided.</a:t>
                      </a: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Chen &amp; McDuff (2018)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da-DK" sz="13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Kumar et al. (2015)</a:t>
                      </a:r>
                      <a:endParaRPr lang="da-DK" sz="13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30172" marR="30172" marT="15086" marB="15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293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049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Automatic Multiscale Peak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24731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Scans signal using multiple window sizes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local maxima across all scales, forming a peak consensus.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Fully automatic (no threshold/tuning).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Robust to noise and baseline drift.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Detects only the most consistent peaks, ignoring smaller oscillations.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Selected peaks show high scale-invariance.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8AC4BD-814F-23A8-AB69-50BC0BB6F2D8}"/>
              </a:ext>
            </a:extLst>
          </p:cNvPr>
          <p:cNvSpPr/>
          <p:nvPr/>
        </p:nvSpPr>
        <p:spPr>
          <a:xfrm>
            <a:off x="6559811" y="6009982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AMPD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739F0-631C-BF5D-022F-DF7FECC06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364619"/>
            <a:ext cx="6528482" cy="1708798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3178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Modified AMPD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510909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Builds on original AMPD by refining peak detection range.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Adds preprocessing (e.g., smoothing or bandpass filtering) before scale consensus.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Better noise suppression, fewer false</a:t>
            </a:r>
            <a:br>
              <a:rPr lang="en-US" sz="1400" dirty="0"/>
            </a:br>
            <a:r>
              <a:rPr lang="en-US" sz="1400" dirty="0"/>
              <a:t> peaks.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Captures all meaningful peaks, especially in </a:t>
            </a:r>
            <a:r>
              <a:rPr lang="en-US" sz="1400" dirty="0" err="1"/>
              <a:t>rPPG</a:t>
            </a:r>
            <a:r>
              <a:rPr lang="en-US" sz="1400" dirty="0"/>
              <a:t> signals.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More responsive to local peaks compared to AMPD.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Enhanced detection of periodic peaks with good balance.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8AC4BD-814F-23A8-AB69-50BC0BB6F2D8}"/>
              </a:ext>
            </a:extLst>
          </p:cNvPr>
          <p:cNvSpPr/>
          <p:nvPr/>
        </p:nvSpPr>
        <p:spPr>
          <a:xfrm>
            <a:off x="6559811" y="6009982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AMPD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4848E-A276-67CD-9BA9-2913C8A0F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510" y="3469752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6898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Fast AMPD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678204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Optimization of standard AMPD using matrix sparsity and vectorization.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Reduces redundant computations in the local maxima matrix.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Much faster on long signals or large </a:t>
            </a:r>
            <a:br>
              <a:rPr lang="en-US" sz="1400" dirty="0"/>
            </a:br>
            <a:r>
              <a:rPr lang="en-US" sz="1400" dirty="0"/>
              <a:t>datasets.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Same accuracy as AMPD, but improved runtime.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match Modified AMPD, but detected more efficiently.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over-smoothing or peak suppression visible.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8AC4BD-814F-23A8-AB69-50BC0BB6F2D8}"/>
              </a:ext>
            </a:extLst>
          </p:cNvPr>
          <p:cNvSpPr/>
          <p:nvPr/>
        </p:nvSpPr>
        <p:spPr>
          <a:xfrm>
            <a:off x="6559811" y="6009982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AMPD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4112D-D91F-640C-5AE9-0353DD6A8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471305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5510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FAMD (Frequency-Adaptive Multiscale)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24731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Combines multiscale peak detection with adaptive filtering based on signal’s dominant frequency.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Enhances local maxima that match expected periodicity.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Works well for quasi-periodic signals like physiological waveforms.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Reduces noise-induced false peaks.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strong, periodic peaks are retained.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Sparse detection, focused on true signal cycles.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8AC4BD-814F-23A8-AB69-50BC0BB6F2D8}"/>
              </a:ext>
            </a:extLst>
          </p:cNvPr>
          <p:cNvSpPr/>
          <p:nvPr/>
        </p:nvSpPr>
        <p:spPr>
          <a:xfrm>
            <a:off x="6559811" y="6009982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AMPD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4EBD7A-DB1B-89FC-CC5E-62493671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471305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219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Statistical Threshold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24731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detected if the amplitude </a:t>
            </a:r>
            <a:br>
              <a:rPr lang="en-US" sz="1400" dirty="0"/>
            </a:br>
            <a:r>
              <a:rPr lang="en-US" sz="1400" dirty="0"/>
              <a:t>exceeds a fixed threshold.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Threshold is manually set or based on signal stats,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Simple and fast.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Effective when signal amplitude is consistent.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higher peaks are detected.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May cause multiple detections near </a:t>
            </a:r>
            <a:br>
              <a:rPr lang="en-US" sz="1400" dirty="0"/>
            </a:br>
            <a:r>
              <a:rPr lang="en-US" sz="1400" dirty="0"/>
              <a:t>single peaks if not filtered.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1E8801-07D6-F238-F888-0C1991C6DA75}"/>
              </a:ext>
            </a:extLst>
          </p:cNvPr>
          <p:cNvSpPr/>
          <p:nvPr/>
        </p:nvSpPr>
        <p:spPr>
          <a:xfrm>
            <a:off x="6559811" y="5889194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Threshold-Based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493CA-1418-50B9-20B9-086AC8A4C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918" y="3471305"/>
            <a:ext cx="6528482" cy="17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5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Adaptive Threshold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16335"/>
            <a:ext cx="3816424" cy="424731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Threshold is dynamically adjusted over time using a sliding window (local mean or median).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those exceeding local threshold.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Robust to baseline drift and amplitude </a:t>
            </a:r>
            <a:br>
              <a:rPr lang="en-US" sz="1400" dirty="0"/>
            </a:br>
            <a:r>
              <a:rPr lang="en-US" sz="1400" dirty="0"/>
              <a:t>changes.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Fewer false positives than static methods.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detected based on local signal </a:t>
            </a:r>
            <a:br>
              <a:rPr lang="en-US" sz="1400" dirty="0"/>
            </a:br>
            <a:r>
              <a:rPr lang="en-US" sz="1400" dirty="0"/>
              <a:t>context, even if global amplitude varies.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1E8801-07D6-F238-F888-0C1991C6DA75}"/>
              </a:ext>
            </a:extLst>
          </p:cNvPr>
          <p:cNvSpPr/>
          <p:nvPr/>
        </p:nvSpPr>
        <p:spPr>
          <a:xfrm>
            <a:off x="6559811" y="5889194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Threshold-Based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09637-A9A3-FA3A-C02E-37475FA68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364619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3904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Max Threshold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61509"/>
            <a:ext cx="3816424" cy="403187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global maximum-based threshold is computed (60–90% of peak value).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points above this value are marked as peaks.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Simple, fast, and no parameter tuning.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Works well when peak amplitudes are </a:t>
            </a:r>
            <a:br>
              <a:rPr lang="en-US" sz="1400" dirty="0"/>
            </a:br>
            <a:r>
              <a:rPr lang="en-US" sz="1400" dirty="0"/>
              <a:t>consistently high.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detected if they exceed a fixed high-level threshold, relative to the </a:t>
            </a:r>
            <a:br>
              <a:rPr lang="en-US" sz="1400" dirty="0"/>
            </a:br>
            <a:r>
              <a:rPr lang="en-US" sz="1400" dirty="0"/>
              <a:t>signal max.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1E8801-07D6-F238-F888-0C1991C6DA75}"/>
              </a:ext>
            </a:extLst>
          </p:cNvPr>
          <p:cNvSpPr/>
          <p:nvPr/>
        </p:nvSpPr>
        <p:spPr>
          <a:xfrm>
            <a:off x="6559811" y="5889194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Threshold-Based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3812E-CD38-282E-3720-17474F56C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796" y="3364616"/>
            <a:ext cx="6528488" cy="170879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7543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Bandpass + Local Maxima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61509"/>
            <a:ext cx="3816424" cy="403187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Signal is filtered in a target frequency </a:t>
            </a:r>
            <a:br>
              <a:rPr lang="en-US" sz="1400" dirty="0"/>
            </a:br>
            <a:r>
              <a:rPr lang="en-US" sz="1400" dirty="0"/>
              <a:t>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Local maxima are extracted from the filtered signal.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Removes noise outside target band.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Simple and effective for periodic signals.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occur at maxima in the </a:t>
            </a:r>
            <a:br>
              <a:rPr lang="en-US" sz="1400" dirty="0"/>
            </a:br>
            <a:r>
              <a:rPr lang="en-US" sz="1400" dirty="0" err="1"/>
              <a:t>bandpassed</a:t>
            </a:r>
            <a:r>
              <a:rPr lang="en-US" sz="1400" dirty="0"/>
              <a:t> waveform, aligning with physiological </a:t>
            </a:r>
            <a:br>
              <a:rPr lang="en-US" sz="1400" dirty="0"/>
            </a:br>
            <a:r>
              <a:rPr lang="en-US" sz="1400" dirty="0"/>
              <a:t>rhythms.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25794F-6D64-B343-2930-BE7624BB09C0}"/>
              </a:ext>
            </a:extLst>
          </p:cNvPr>
          <p:cNvSpPr/>
          <p:nvPr/>
        </p:nvSpPr>
        <p:spPr>
          <a:xfrm>
            <a:off x="6559811" y="5868863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Filtering-Based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A5C623-E393-22FB-FE1A-7F2E72B16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19297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5802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09330" y="201298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err="1">
                <a:solidFill>
                  <a:srgbClr val="000000"/>
                </a:solidFill>
                <a:latin typeface="Caladea"/>
                <a:ea typeface="HY견고딕" pitchFamily="18" charset="-127"/>
              </a:rPr>
              <a:t>Savitzky</a:t>
            </a: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–</a:t>
            </a:r>
            <a:r>
              <a:rPr lang="en-US" altLang="ko-KR" sz="3000" dirty="0" err="1">
                <a:solidFill>
                  <a:srgbClr val="000000"/>
                </a:solidFill>
                <a:latin typeface="Caladea"/>
                <a:ea typeface="HY견고딕" pitchFamily="18" charset="-127"/>
              </a:rPr>
              <a:t>Golay</a:t>
            </a: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 Peak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61509"/>
            <a:ext cx="3816424" cy="403187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Smooths signal using polynomial fitting over a sliding window.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detected from the smoothed </a:t>
            </a:r>
            <a:br>
              <a:rPr lang="en-US" sz="1400" dirty="0"/>
            </a:br>
            <a:r>
              <a:rPr lang="en-US" sz="1400" dirty="0"/>
              <a:t>curve’s maxima.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Preserves peak shape and height.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Reduces noise without excessive </a:t>
            </a:r>
            <a:br>
              <a:rPr lang="en-US" sz="1400" dirty="0"/>
            </a:br>
            <a:r>
              <a:rPr lang="en-US" sz="1400" dirty="0"/>
              <a:t>distortion.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lie at local maxima of the smoothed curve, improving detection in noisy </a:t>
            </a:r>
            <a:br>
              <a:rPr lang="en-US" sz="1400" dirty="0"/>
            </a:br>
            <a:r>
              <a:rPr lang="en-US" sz="1400" dirty="0"/>
              <a:t>segments.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25794F-6D64-B343-2930-BE7624BB09C0}"/>
              </a:ext>
            </a:extLst>
          </p:cNvPr>
          <p:cNvSpPr/>
          <p:nvPr/>
        </p:nvSpPr>
        <p:spPr>
          <a:xfrm>
            <a:off x="6559811" y="5868863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Filtering-Based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FE10B-9B4A-B1E5-60D8-7A1817388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676" y="3364619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9649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78498" y="223942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Morphological Gradient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61509"/>
            <a:ext cx="3816424" cy="403187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Computes the difference between dilation and erosion of the signal (max - min </a:t>
            </a:r>
            <a:br>
              <a:rPr lang="en-US" sz="1400" dirty="0"/>
            </a:br>
            <a:r>
              <a:rPr lang="en-US" sz="1400" dirty="0"/>
              <a:t>filter).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located at local intensity </a:t>
            </a:r>
            <a:br>
              <a:rPr lang="en-US" sz="1400" dirty="0"/>
            </a:br>
            <a:r>
              <a:rPr lang="en-US" sz="1400" dirty="0"/>
              <a:t>gradients.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Robust against noise.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Enhances edge like features in the signal.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are aligned with sharp rises in the signal, revealed by strong morphological contrast.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25794F-6D64-B343-2930-BE7624BB09C0}"/>
              </a:ext>
            </a:extLst>
          </p:cNvPr>
          <p:cNvSpPr/>
          <p:nvPr/>
        </p:nvSpPr>
        <p:spPr>
          <a:xfrm>
            <a:off x="6559811" y="5868863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Filtering-Based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4A759-876A-EAAC-E66C-8BC5B279E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382" y="3334444"/>
            <a:ext cx="6528484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541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ROI For HR And RR  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69900E-457B-4DF5-A8F5-AE4FE9508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68" y="2484487"/>
            <a:ext cx="2772520" cy="2772520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ED899D-4936-76BC-B12E-236129F048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612" y="2484487"/>
            <a:ext cx="2772520" cy="2772520"/>
          </a:xfrm>
          <a:prstGeom prst="rect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4E7A4D-FE6A-4C8F-0F09-3617DBC9D43B}"/>
              </a:ext>
            </a:extLst>
          </p:cNvPr>
          <p:cNvSpPr txBox="1"/>
          <p:nvPr/>
        </p:nvSpPr>
        <p:spPr>
          <a:xfrm>
            <a:off x="386532" y="1526056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Forehead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D9991-034B-0EEF-7187-E130E6388E33}"/>
              </a:ext>
            </a:extLst>
          </p:cNvPr>
          <p:cNvSpPr txBox="1"/>
          <p:nvPr/>
        </p:nvSpPr>
        <p:spPr>
          <a:xfrm>
            <a:off x="3186460" y="581532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Cheek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DB490-FF2B-2F5E-9236-0D8955F7D06C}"/>
              </a:ext>
            </a:extLst>
          </p:cNvPr>
          <p:cNvSpPr txBox="1"/>
          <p:nvPr/>
        </p:nvSpPr>
        <p:spPr>
          <a:xfrm>
            <a:off x="386532" y="581532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Cheek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67E6AF-68DE-1DC3-E8C5-560435A49C2B}"/>
              </a:ext>
            </a:extLst>
          </p:cNvPr>
          <p:cNvCxnSpPr>
            <a:stCxn id="11" idx="2"/>
          </p:cNvCxnSpPr>
          <p:nvPr/>
        </p:nvCxnSpPr>
        <p:spPr>
          <a:xfrm>
            <a:off x="1322636" y="1926166"/>
            <a:ext cx="1143744" cy="1278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0D9A7A-A97E-8379-0070-A32891D19F50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322636" y="3870747"/>
            <a:ext cx="1143744" cy="1944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C2E329-14DF-9834-B72D-94831DA98F81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180320" y="3806502"/>
            <a:ext cx="942244" cy="2008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B4CEB9-D551-D740-FA97-AB0B266A8FB7}"/>
              </a:ext>
            </a:extLst>
          </p:cNvPr>
          <p:cNvSpPr txBox="1"/>
          <p:nvPr/>
        </p:nvSpPr>
        <p:spPr>
          <a:xfrm>
            <a:off x="7848872" y="1326001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Nose Bridge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CCCC9E-D9DB-47D0-D9E5-B5F08438E575}"/>
              </a:ext>
            </a:extLst>
          </p:cNvPr>
          <p:cNvSpPr txBox="1"/>
          <p:nvPr/>
        </p:nvSpPr>
        <p:spPr>
          <a:xfrm>
            <a:off x="8633988" y="177957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Nose Tip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E6A2F-3424-3B81-9696-F30A9D886FFC}"/>
              </a:ext>
            </a:extLst>
          </p:cNvPr>
          <p:cNvSpPr txBox="1"/>
          <p:nvPr/>
        </p:nvSpPr>
        <p:spPr>
          <a:xfrm>
            <a:off x="5986388" y="581532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lip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9C6916-AF6B-0BA6-999B-3524649DB004}"/>
              </a:ext>
            </a:extLst>
          </p:cNvPr>
          <p:cNvSpPr txBox="1"/>
          <p:nvPr/>
        </p:nvSpPr>
        <p:spPr>
          <a:xfrm>
            <a:off x="8451522" y="581532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Mouth Region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4317D3-3875-6381-B144-CF1F02479525}"/>
              </a:ext>
            </a:extLst>
          </p:cNvPr>
          <p:cNvCxnSpPr>
            <a:cxnSpLocks/>
            <a:stCxn id="22" idx="1"/>
          </p:cNvCxnSpPr>
          <p:nvPr/>
        </p:nvCxnSpPr>
        <p:spPr>
          <a:xfrm>
            <a:off x="7848872" y="1526056"/>
            <a:ext cx="0" cy="1951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1AD46F-FDB6-56CA-FDB1-E2B2015D6B36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7858596" y="2179687"/>
            <a:ext cx="1711496" cy="1626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8811CA-65A0-8146-3D1C-BA99D57724B1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922492" y="4013209"/>
            <a:ext cx="926380" cy="1802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FC3328-6D3E-4749-43DF-481AD62BBEE2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7938988" y="4206612"/>
            <a:ext cx="1448638" cy="1608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55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78498" y="223942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Gaussian Smoothing Peaks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61509"/>
            <a:ext cx="3816424" cy="3600986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Applies Gaussian filter to reduce noise.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Detects local maxima in the smoothed </a:t>
            </a:r>
            <a:br>
              <a:rPr lang="en-US" sz="1400" dirty="0"/>
            </a:br>
            <a:r>
              <a:rPr lang="en-US" sz="1400" dirty="0"/>
              <a:t>signal.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Suppresses high-frequency noise.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Improves peak shape clarity.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Peaks appear smoother and more </a:t>
            </a:r>
            <a:br>
              <a:rPr lang="en-US" sz="1400" dirty="0"/>
            </a:br>
            <a:r>
              <a:rPr lang="en-US" sz="1400" dirty="0"/>
              <a:t>distinct after noise reduction by the </a:t>
            </a:r>
            <a:br>
              <a:rPr lang="en-US" sz="1400" dirty="0"/>
            </a:br>
            <a:r>
              <a:rPr lang="en-US" sz="1400" dirty="0"/>
              <a:t>Gaussian blur.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25794F-6D64-B343-2930-BE7624BB09C0}"/>
              </a:ext>
            </a:extLst>
          </p:cNvPr>
          <p:cNvSpPr/>
          <p:nvPr/>
        </p:nvSpPr>
        <p:spPr>
          <a:xfrm>
            <a:off x="6559811" y="5868863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Filtering-Based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2C44C-9284-FCC5-6B20-201ACDBB4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530" y="319297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0208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78498" y="223942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Median Filtered Peaks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EDC7-0541-01E1-88E0-CC237D4A8068}"/>
              </a:ext>
            </a:extLst>
          </p:cNvPr>
          <p:cNvSpPr txBox="1"/>
          <p:nvPr/>
        </p:nvSpPr>
        <p:spPr>
          <a:xfrm>
            <a:off x="90116" y="1161509"/>
            <a:ext cx="3816424" cy="381642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Applies median filter to remove </a:t>
            </a:r>
            <a:br>
              <a:rPr lang="en-US" sz="1400" dirty="0"/>
            </a:br>
            <a:r>
              <a:rPr lang="en-US" sz="1400" dirty="0"/>
              <a:t>spikes/noise.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Finds peaks in the smoothed signal.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Effective against impulsive noise.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Preserves edge features better than </a:t>
            </a:r>
            <a:br>
              <a:rPr lang="en-US" sz="1400" dirty="0"/>
            </a:br>
            <a:r>
              <a:rPr lang="en-US" sz="1400" dirty="0"/>
              <a:t>Gaussian.</a:t>
            </a:r>
            <a:br>
              <a:rPr lang="en-US" sz="1400" dirty="0"/>
            </a:br>
            <a:endParaRPr lang="en-US" sz="1400" dirty="0"/>
          </a:p>
          <a:p>
            <a:r>
              <a:rPr lang="en-US" b="1" dirty="0"/>
              <a:t>Graph 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Median smoothing enhances peak visibility by removing sharp outliers before peak detection.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8E0FD1-8BBA-39C9-D1AC-3EE1840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4" y="117221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25794F-6D64-B343-2930-BE7624BB09C0}"/>
              </a:ext>
            </a:extLst>
          </p:cNvPr>
          <p:cNvSpPr/>
          <p:nvPr/>
        </p:nvSpPr>
        <p:spPr>
          <a:xfrm>
            <a:off x="6559811" y="5868863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Filtering-Based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39F55-8EB7-E11D-CF64-61731E7C5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654" y="3070670"/>
            <a:ext cx="6528482" cy="1708798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6993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14258" y="223362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HR Estimation: Peak Vally Detector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F8E37C-F9C6-AA23-C40C-59297FA9F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76" y="988384"/>
            <a:ext cx="10197207" cy="26690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8069AE-A083-516D-071E-1AFAEE3F6881}"/>
              </a:ext>
            </a:extLst>
          </p:cNvPr>
          <p:cNvSpPr txBox="1"/>
          <p:nvPr/>
        </p:nvSpPr>
        <p:spPr>
          <a:xfrm>
            <a:off x="234132" y="4031795"/>
            <a:ext cx="44644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100 frames -&gt; 3 sec</a:t>
            </a: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(Normal): 93.33333333333333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3.6666666666666714 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(Z-score filtered): 93.33333333333333 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3.6666666666666714 </a:t>
            </a:r>
          </a:p>
          <a:p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(Threshold filtered): 93.33333333333333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3.6666666666666714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702C0F-7E53-C9E5-E819-C59962B30B95}"/>
              </a:ext>
            </a:extLst>
          </p:cNvPr>
          <p:cNvSpPr txBox="1"/>
          <p:nvPr/>
        </p:nvSpPr>
        <p:spPr>
          <a:xfrm>
            <a:off x="2034332" y="6572879"/>
            <a:ext cx="7704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Ground Truth HR: 97.00 bpm (100 &amp; 300 Frames)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AB54EA-6FFD-8044-637E-9A4DAFDE894B}"/>
              </a:ext>
            </a:extLst>
          </p:cNvPr>
          <p:cNvSpPr txBox="1"/>
          <p:nvPr/>
        </p:nvSpPr>
        <p:spPr>
          <a:xfrm>
            <a:off x="5653058" y="4031795"/>
            <a:ext cx="44644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300 frames -&gt; 10 sec</a:t>
            </a: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(Normal): 101.67647058823532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4.676470588235318</a:t>
            </a:r>
            <a:b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(Z-score filtered): 101.67647058823532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4.676470588235318</a:t>
            </a:r>
            <a:b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(Threshold filtered): 101.67647058823532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4.676470588235318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1">
            <a:extLst>
              <a:ext uri="{FF2B5EF4-FFF2-40B4-BE49-F238E27FC236}">
                <a16:creationId xmlns:a16="http://schemas.microsoft.com/office/drawing/2014/main" id="{79D1ABB7-AA62-956D-B4C3-E41842A7C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350" y="7082637"/>
            <a:ext cx="32015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/>
              <a:t>Threshold-Based Filtering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HR between 40 and 180 bpm means RR between </a:t>
            </a:r>
            <a:r>
              <a:rPr kumimoji="0" lang="en-US" altLang="en-US" sz="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0.33 s to 1.5 s</a:t>
            </a:r>
            <a:endParaRPr kumimoji="0" lang="en-US" altLang="en-US" sz="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7D2BBBF7-7FBE-0F1B-E3AF-12260CA8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688" y="7067248"/>
            <a:ext cx="1970411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/>
              <a:t>Z-Score Filtering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|z| &gt; threshold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(commonly 2.0 or 3.0).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889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78498" y="223942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HR Estimation: Adaptive Threshold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8069AE-A083-516D-071E-1AFAEE3F6881}"/>
              </a:ext>
            </a:extLst>
          </p:cNvPr>
          <p:cNvSpPr txBox="1"/>
          <p:nvPr/>
        </p:nvSpPr>
        <p:spPr>
          <a:xfrm>
            <a:off x="352122" y="3780631"/>
            <a:ext cx="44644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100 frames -&gt; 3 sec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(Normal): 99.99999999999999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2.999999999999986</a:t>
            </a:r>
            <a:b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(Z-score filtered): nan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nan</a:t>
            </a:r>
            <a:b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(Threshold filtered): 99.99999999999999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2.999999999999986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1AAD8-08E9-1A49-18D0-98762EF9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2" y="937214"/>
            <a:ext cx="10693400" cy="2798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C68A5-6A86-29A5-747C-A3C1F81A7E77}"/>
              </a:ext>
            </a:extLst>
          </p:cNvPr>
          <p:cNvSpPr txBox="1"/>
          <p:nvPr/>
        </p:nvSpPr>
        <p:spPr>
          <a:xfrm>
            <a:off x="5694233" y="3877229"/>
            <a:ext cx="44644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100 frames -&gt; 3 sec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(Normal): 75.8848674604977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21.115132539502298</a:t>
            </a:r>
            <a:b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(Z-score filtered): 84.47829131652661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12.521708683473392</a:t>
            </a:r>
            <a:b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(Threshold filtered): 84.47829131652661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12.521708683473392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94B9E-A10A-74FD-E859-8C2B0FDF9BB0}"/>
              </a:ext>
            </a:extLst>
          </p:cNvPr>
          <p:cNvSpPr txBox="1"/>
          <p:nvPr/>
        </p:nvSpPr>
        <p:spPr>
          <a:xfrm>
            <a:off x="2034332" y="6572879"/>
            <a:ext cx="7704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Ground Truth HR: 97.00 bpm (100 &amp; 300 Frames)</a:t>
            </a:r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AC640E2-EA64-3819-32FB-DAA53CE07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350" y="7082637"/>
            <a:ext cx="32015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/>
              <a:t>Threshold-Based Filtering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HR between 40 and 180 bpm means RR between </a:t>
            </a:r>
            <a:r>
              <a:rPr kumimoji="0" lang="en-US" altLang="en-US" sz="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0.33 s to 1.5 s</a:t>
            </a:r>
            <a:endParaRPr kumimoji="0" lang="en-US" altLang="en-US" sz="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5A42F6A-8BA6-F7F7-FB66-1DDCA727E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688" y="7067248"/>
            <a:ext cx="1970411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/>
              <a:t>Z-Score Filtering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|z| &gt; threshold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(commonly 2.0 or 3.0).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86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78498" y="223942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HR Estimation: Fast AMPD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8069AE-A083-516D-071E-1AFAEE3F6881}"/>
              </a:ext>
            </a:extLst>
          </p:cNvPr>
          <p:cNvSpPr txBox="1"/>
          <p:nvPr/>
        </p:nvSpPr>
        <p:spPr>
          <a:xfrm>
            <a:off x="352122" y="3780631"/>
            <a:ext cx="44644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100 Frames – 3sec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(Normal): 93.33333333333333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3.6666666666666714</a:t>
            </a:r>
            <a:b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(Z-score filtered): 93.33333333333333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3.6666666666666714</a:t>
            </a:r>
            <a:b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(Threshold filtered): 93.33333333333333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3.6666666666666714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11763C-EF9D-B57E-257A-57F7C9868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5925"/>
            <a:ext cx="10693400" cy="2798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8BA9F1-D0AD-BBB1-D31B-11C11147B011}"/>
              </a:ext>
            </a:extLst>
          </p:cNvPr>
          <p:cNvSpPr txBox="1"/>
          <p:nvPr/>
        </p:nvSpPr>
        <p:spPr>
          <a:xfrm>
            <a:off x="5694233" y="3877229"/>
            <a:ext cx="44644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00 frames -&gt; 3 sec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(Normal): 101.67647058823532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4.676470588235318</a:t>
            </a:r>
          </a:p>
          <a:p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(Z-score filtered): 101.67647058823532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4.676470588235318</a:t>
            </a:r>
          </a:p>
          <a:p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(Threshold filtered): 101.67647058823532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4.676470588235318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8280C-7A8B-945A-B527-2FC30A32102B}"/>
              </a:ext>
            </a:extLst>
          </p:cNvPr>
          <p:cNvSpPr txBox="1"/>
          <p:nvPr/>
        </p:nvSpPr>
        <p:spPr>
          <a:xfrm>
            <a:off x="2034332" y="6572879"/>
            <a:ext cx="7704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Ground Truth HR: 97.00 bpm (100 &amp; 300 Frames)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C0DAA2F-5542-4A5C-65B8-9246B40F4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350" y="7082637"/>
            <a:ext cx="32015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/>
              <a:t>Threshold-Based Filtering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HR between 40 and 180 bpm means RR between </a:t>
            </a:r>
            <a:r>
              <a:rPr kumimoji="0" lang="en-US" altLang="en-US" sz="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0.33 s to 1.5 s</a:t>
            </a:r>
            <a:endParaRPr kumimoji="0" lang="en-US" altLang="en-US" sz="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03F1C35-15C6-88A1-1447-44ED0C54D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688" y="7067248"/>
            <a:ext cx="1970411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/>
              <a:t>Z-Score Filtering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|z| &gt; threshold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(commonly 2.0 or 3.0).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92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78498" y="223942"/>
            <a:ext cx="8981786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HR Estimation: </a:t>
            </a:r>
            <a:r>
              <a:rPr lang="en-US" altLang="ko-KR" sz="3000" dirty="0" err="1">
                <a:solidFill>
                  <a:srgbClr val="000000"/>
                </a:solidFill>
                <a:latin typeface="Caladea"/>
                <a:ea typeface="HY견고딕" pitchFamily="18" charset="-127"/>
              </a:rPr>
              <a:t>savgol_peak</a:t>
            </a:r>
            <a:endParaRPr lang="en-US" altLang="ko-KR" sz="3000" dirty="0">
              <a:solidFill>
                <a:srgbClr val="000000"/>
              </a:solidFill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8069AE-A083-516D-071E-1AFAEE3F6881}"/>
              </a:ext>
            </a:extLst>
          </p:cNvPr>
          <p:cNvSpPr txBox="1"/>
          <p:nvPr/>
        </p:nvSpPr>
        <p:spPr>
          <a:xfrm>
            <a:off x="352122" y="3780631"/>
            <a:ext cx="44644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100 Frames – 3sec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(Normal): 139.0909090909091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42.09090909090909</a:t>
            </a:r>
          </a:p>
          <a:p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(Z-score filtered): 139.0909090909091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42.09090909090909</a:t>
            </a:r>
          </a:p>
          <a:p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(Threshold filtered): 117.61363636363637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20.613636363636374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BA9F1-D0AD-BBB1-D31B-11C11147B011}"/>
              </a:ext>
            </a:extLst>
          </p:cNvPr>
          <p:cNvSpPr txBox="1"/>
          <p:nvPr/>
        </p:nvSpPr>
        <p:spPr>
          <a:xfrm>
            <a:off x="5694233" y="3877229"/>
            <a:ext cx="44644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00 frames -&gt; 3 sec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(Normal): 127.9846774060032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30.9846774060032</a:t>
            </a:r>
          </a:p>
          <a:p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(Z-score filtered): 117.23371974387841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20.23371974387841</a:t>
            </a:r>
          </a:p>
          <a:p>
            <a:endParaRPr lang="en-US" sz="1400" b="0" i="0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HR (Threshold filtered): 110.04930106013698 </a:t>
            </a:r>
          </a:p>
          <a:p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Difference with GT=&gt; 13.049301060136983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8280C-7A8B-945A-B527-2FC30A32102B}"/>
              </a:ext>
            </a:extLst>
          </p:cNvPr>
          <p:cNvSpPr txBox="1"/>
          <p:nvPr/>
        </p:nvSpPr>
        <p:spPr>
          <a:xfrm>
            <a:off x="2034332" y="6572879"/>
            <a:ext cx="7704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Ground Truth HR: 97.00 bpm (100 &amp; 300 Frames)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C0DAA2F-5542-4A5C-65B8-9246B40F4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350" y="7082637"/>
            <a:ext cx="32015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/>
              <a:t>Threshold-Based Filtering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HR between 40 and 180 bpm means RR between </a:t>
            </a:r>
            <a:r>
              <a:rPr kumimoji="0" lang="en-US" altLang="en-US" sz="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0.33 s to 1.5 s</a:t>
            </a:r>
            <a:endParaRPr kumimoji="0" lang="en-US" altLang="en-US" sz="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03F1C35-15C6-88A1-1447-44ED0C54D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688" y="7067248"/>
            <a:ext cx="1970411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/>
              <a:t>Z-Score Filtering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|z| &gt; threshold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(commonly 2.0 or 3.0).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2C3E4-B4EC-C71B-157D-C9360A02F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945" y="938042"/>
            <a:ext cx="10693400" cy="279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3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Peak Finding Algorithms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BB6009-FD09-CAF4-F4F3-65B578FC59FD}"/>
              </a:ext>
            </a:extLst>
          </p:cNvPr>
          <p:cNvSpPr/>
          <p:nvPr/>
        </p:nvSpPr>
        <p:spPr>
          <a:xfrm>
            <a:off x="4590616" y="1044327"/>
            <a:ext cx="1512168" cy="576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Peak Finding </a:t>
            </a:r>
            <a:r>
              <a:rPr lang="en-US" sz="1000" dirty="0" err="1"/>
              <a:t>Agorithm</a:t>
            </a:r>
            <a:endParaRPr lang="en-US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69FA73-A26E-5D02-1968-728382FF082B}"/>
              </a:ext>
            </a:extLst>
          </p:cNvPr>
          <p:cNvSpPr/>
          <p:nvPr/>
        </p:nvSpPr>
        <p:spPr>
          <a:xfrm>
            <a:off x="152897" y="1489512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Local Maxima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D76AE-1DE7-911F-ACEF-D1B10E728F59}"/>
              </a:ext>
            </a:extLst>
          </p:cNvPr>
          <p:cNvSpPr/>
          <p:nvPr/>
        </p:nvSpPr>
        <p:spPr>
          <a:xfrm>
            <a:off x="1873091" y="5099159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Envelope-Based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52846-4FA1-4C03-C0AB-0643FDB3143E}"/>
              </a:ext>
            </a:extLst>
          </p:cNvPr>
          <p:cNvSpPr/>
          <p:nvPr/>
        </p:nvSpPr>
        <p:spPr>
          <a:xfrm>
            <a:off x="1787293" y="1447063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Transform-Based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727D55-1298-73A6-9903-4BA880FCD42C}"/>
              </a:ext>
            </a:extLst>
          </p:cNvPr>
          <p:cNvSpPr/>
          <p:nvPr/>
        </p:nvSpPr>
        <p:spPr>
          <a:xfrm>
            <a:off x="8906107" y="4432803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Statistical/Energy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8495F-63F7-FFE8-4A82-7C6DDFACE660}"/>
              </a:ext>
            </a:extLst>
          </p:cNvPr>
          <p:cNvSpPr/>
          <p:nvPr/>
        </p:nvSpPr>
        <p:spPr>
          <a:xfrm>
            <a:off x="116466" y="4496893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Gradient/SSF-Based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4B91A-565C-AD6C-C4E7-68A363A93A24}"/>
              </a:ext>
            </a:extLst>
          </p:cNvPr>
          <p:cNvSpPr/>
          <p:nvPr/>
        </p:nvSpPr>
        <p:spPr>
          <a:xfrm>
            <a:off x="5346700" y="1934698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AMPD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E3CE51-56C3-8245-1C69-A3CB5C5436D3}"/>
              </a:ext>
            </a:extLst>
          </p:cNvPr>
          <p:cNvSpPr/>
          <p:nvPr/>
        </p:nvSpPr>
        <p:spPr>
          <a:xfrm>
            <a:off x="8906107" y="1030380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Threshold-Based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3DBA7A-BA15-5C13-4F3A-09EF3CDE7C48}"/>
              </a:ext>
            </a:extLst>
          </p:cNvPr>
          <p:cNvSpPr/>
          <p:nvPr/>
        </p:nvSpPr>
        <p:spPr>
          <a:xfrm>
            <a:off x="7047318" y="1928457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Filtering-Based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95A78-FF7B-CED2-335F-736A1D560C19}"/>
              </a:ext>
            </a:extLst>
          </p:cNvPr>
          <p:cNvSpPr/>
          <p:nvPr/>
        </p:nvSpPr>
        <p:spPr>
          <a:xfrm>
            <a:off x="3655970" y="4264742"/>
            <a:ext cx="1512168" cy="576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Pan-Tompkins </a:t>
            </a:r>
          </a:p>
          <a:p>
            <a:pPr algn="ctr"/>
            <a:r>
              <a:rPr lang="en-US" sz="1000" dirty="0"/>
              <a:t>Algorithm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ABDF5A-E044-5529-1A75-4716391B520A}"/>
              </a:ext>
            </a:extLst>
          </p:cNvPr>
          <p:cNvSpPr/>
          <p:nvPr/>
        </p:nvSpPr>
        <p:spPr>
          <a:xfrm>
            <a:off x="3655970" y="5072957"/>
            <a:ext cx="1512168" cy="576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Squared Derivative </a:t>
            </a:r>
          </a:p>
          <a:p>
            <a:pPr algn="ctr"/>
            <a:r>
              <a:rPr lang="en-US" sz="1000" dirty="0"/>
              <a:t>Method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2A007F-3C06-1B66-29CD-73E30F844834}"/>
              </a:ext>
            </a:extLst>
          </p:cNvPr>
          <p:cNvSpPr/>
          <p:nvPr/>
        </p:nvSpPr>
        <p:spPr>
          <a:xfrm>
            <a:off x="3655970" y="5881172"/>
            <a:ext cx="1512168" cy="576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Differential </a:t>
            </a:r>
          </a:p>
          <a:p>
            <a:pPr algn="ctr"/>
            <a:r>
              <a:rPr lang="en-US" sz="1000" dirty="0"/>
              <a:t>Zero-Crossing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2EB2C-916D-394F-7C56-90492A6FDA0B}"/>
              </a:ext>
            </a:extLst>
          </p:cNvPr>
          <p:cNvSpPr/>
          <p:nvPr/>
        </p:nvSpPr>
        <p:spPr>
          <a:xfrm>
            <a:off x="112009" y="2173929"/>
            <a:ext cx="1512168" cy="5760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Standard Local</a:t>
            </a:r>
          </a:p>
          <a:p>
            <a:pPr algn="ctr"/>
            <a:r>
              <a:rPr lang="en-US" sz="1000" dirty="0"/>
              <a:t> Maxima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5F366-3997-795D-1A4B-33DFF5D61EF5}"/>
              </a:ext>
            </a:extLst>
          </p:cNvPr>
          <p:cNvSpPr/>
          <p:nvPr/>
        </p:nvSpPr>
        <p:spPr>
          <a:xfrm>
            <a:off x="116466" y="2878167"/>
            <a:ext cx="1512168" cy="5760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Sliding Window </a:t>
            </a:r>
          </a:p>
          <a:p>
            <a:pPr algn="ctr"/>
            <a:r>
              <a:rPr lang="en-US" sz="1000" dirty="0"/>
              <a:t>Maxima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92208-6F85-6AC9-449E-FE296FF506C3}"/>
              </a:ext>
            </a:extLst>
          </p:cNvPr>
          <p:cNvSpPr/>
          <p:nvPr/>
        </p:nvSpPr>
        <p:spPr>
          <a:xfrm>
            <a:off x="118914" y="3582405"/>
            <a:ext cx="1512168" cy="5760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Peak-Valley Detector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A81AA1-2781-63FA-7A88-D6A20AC8D245}"/>
              </a:ext>
            </a:extLst>
          </p:cNvPr>
          <p:cNvSpPr/>
          <p:nvPr/>
        </p:nvSpPr>
        <p:spPr>
          <a:xfrm>
            <a:off x="1873091" y="5872131"/>
            <a:ext cx="1512168" cy="5760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Hilbert Envelope Peaks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F376AF-6F66-C892-D32E-ECD5AB354B80}"/>
              </a:ext>
            </a:extLst>
          </p:cNvPr>
          <p:cNvSpPr/>
          <p:nvPr/>
        </p:nvSpPr>
        <p:spPr>
          <a:xfrm>
            <a:off x="1875508" y="6645103"/>
            <a:ext cx="1512168" cy="5760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Moving Average </a:t>
            </a:r>
          </a:p>
          <a:p>
            <a:pPr algn="ctr"/>
            <a:r>
              <a:rPr lang="en-US" sz="1000" dirty="0"/>
              <a:t>Envelope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7602C0-CBD7-28A4-4D0A-4964A441E936}"/>
              </a:ext>
            </a:extLst>
          </p:cNvPr>
          <p:cNvSpPr/>
          <p:nvPr/>
        </p:nvSpPr>
        <p:spPr>
          <a:xfrm>
            <a:off x="1787293" y="2171211"/>
            <a:ext cx="1512168" cy="5760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Autocorrelation-Based Peaks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DB7AE-2889-BAEC-CF3D-8397039BB3C5}"/>
              </a:ext>
            </a:extLst>
          </p:cNvPr>
          <p:cNvSpPr/>
          <p:nvPr/>
        </p:nvSpPr>
        <p:spPr>
          <a:xfrm>
            <a:off x="1784969" y="2895359"/>
            <a:ext cx="1512168" cy="5760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Continuous Wavelet Transform (CWT) Peaks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DDF428-92D9-705B-8885-4A4D998C270F}"/>
              </a:ext>
            </a:extLst>
          </p:cNvPr>
          <p:cNvSpPr/>
          <p:nvPr/>
        </p:nvSpPr>
        <p:spPr>
          <a:xfrm>
            <a:off x="1784969" y="3648436"/>
            <a:ext cx="1512168" cy="5760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FFT Envelope Peaks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672A67-FB39-1344-17F2-243D11D9E162}"/>
              </a:ext>
            </a:extLst>
          </p:cNvPr>
          <p:cNvSpPr/>
          <p:nvPr/>
        </p:nvSpPr>
        <p:spPr>
          <a:xfrm>
            <a:off x="8921160" y="5156951"/>
            <a:ext cx="1512168" cy="576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Short-Term Energy</a:t>
            </a:r>
          </a:p>
          <a:p>
            <a:pPr algn="ctr"/>
            <a:r>
              <a:rPr lang="en-US" sz="1000" dirty="0"/>
              <a:t> Peaks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4153A9-1C07-25D2-0207-E436D817FF27}"/>
              </a:ext>
            </a:extLst>
          </p:cNvPr>
          <p:cNvSpPr/>
          <p:nvPr/>
        </p:nvSpPr>
        <p:spPr>
          <a:xfrm>
            <a:off x="8938315" y="5881099"/>
            <a:ext cx="1512168" cy="576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RMS Energy Peaks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7676B7-B3A3-8404-AFE9-EF7F890272D8}"/>
              </a:ext>
            </a:extLst>
          </p:cNvPr>
          <p:cNvSpPr/>
          <p:nvPr/>
        </p:nvSpPr>
        <p:spPr>
          <a:xfrm>
            <a:off x="8938315" y="6633290"/>
            <a:ext cx="1512168" cy="576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Spectral Entropy</a:t>
            </a:r>
          </a:p>
          <a:p>
            <a:pPr algn="ctr"/>
            <a:r>
              <a:rPr lang="en-US" sz="1000" dirty="0"/>
              <a:t> Gradient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BA7B38-93FB-0B43-B691-384F3DF896E1}"/>
              </a:ext>
            </a:extLst>
          </p:cNvPr>
          <p:cNvSpPr/>
          <p:nvPr/>
        </p:nvSpPr>
        <p:spPr>
          <a:xfrm>
            <a:off x="116466" y="5218455"/>
            <a:ext cx="1512168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Slope Sum Function </a:t>
            </a:r>
          </a:p>
          <a:p>
            <a:pPr algn="ctr"/>
            <a:r>
              <a:rPr lang="en-US" sz="1000" dirty="0"/>
              <a:t>(SSF)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555D03-AE83-D2B2-B1D3-FC36EB568021}"/>
              </a:ext>
            </a:extLst>
          </p:cNvPr>
          <p:cNvSpPr/>
          <p:nvPr/>
        </p:nvSpPr>
        <p:spPr>
          <a:xfrm>
            <a:off x="116466" y="5979207"/>
            <a:ext cx="1512168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First-Order Difference Histogram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5BD13-392F-5254-0A4D-047BFC1D3B9D}"/>
              </a:ext>
            </a:extLst>
          </p:cNvPr>
          <p:cNvSpPr/>
          <p:nvPr/>
        </p:nvSpPr>
        <p:spPr>
          <a:xfrm>
            <a:off x="116466" y="6697380"/>
            <a:ext cx="1512168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Integrated Slope Method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CA7598-684A-16AF-37FD-C977B93C6858}"/>
              </a:ext>
            </a:extLst>
          </p:cNvPr>
          <p:cNvSpPr/>
          <p:nvPr/>
        </p:nvSpPr>
        <p:spPr>
          <a:xfrm>
            <a:off x="3646082" y="1934698"/>
            <a:ext cx="1512168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Derivative-Based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2B7640-6640-895B-3EFB-5A30A19DBDBF}"/>
              </a:ext>
            </a:extLst>
          </p:cNvPr>
          <p:cNvSpPr/>
          <p:nvPr/>
        </p:nvSpPr>
        <p:spPr>
          <a:xfrm>
            <a:off x="3646082" y="2726786"/>
            <a:ext cx="1512168" cy="576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Zero-Crossing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2CB4D0-6DB3-052F-1301-C4140F731379}"/>
              </a:ext>
            </a:extLst>
          </p:cNvPr>
          <p:cNvSpPr/>
          <p:nvPr/>
        </p:nvSpPr>
        <p:spPr>
          <a:xfrm>
            <a:off x="3655970" y="3518874"/>
            <a:ext cx="1512168" cy="576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Second Derivative</a:t>
            </a:r>
          </a:p>
          <a:p>
            <a:pPr algn="ctr"/>
            <a:r>
              <a:rPr lang="en-US" sz="1000" dirty="0"/>
              <a:t> Zero-Crossing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94F0A4-0FD5-8FA8-FE08-4DB2D89FBC8E}"/>
              </a:ext>
            </a:extLst>
          </p:cNvPr>
          <p:cNvSpPr/>
          <p:nvPr/>
        </p:nvSpPr>
        <p:spPr>
          <a:xfrm>
            <a:off x="5346700" y="2704620"/>
            <a:ext cx="1512168" cy="5760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Automatic Multiscale Peak Detection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A2274F-A2DF-945C-C941-5211DE0599CE}"/>
              </a:ext>
            </a:extLst>
          </p:cNvPr>
          <p:cNvSpPr/>
          <p:nvPr/>
        </p:nvSpPr>
        <p:spPr>
          <a:xfrm>
            <a:off x="5346700" y="3428111"/>
            <a:ext cx="1512168" cy="5760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Modified AMPD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1A975C-212E-2037-E6CF-6EC5FDCE736F}"/>
              </a:ext>
            </a:extLst>
          </p:cNvPr>
          <p:cNvSpPr/>
          <p:nvPr/>
        </p:nvSpPr>
        <p:spPr>
          <a:xfrm>
            <a:off x="5366476" y="4230292"/>
            <a:ext cx="1512168" cy="5760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Fast AMPD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5A65D0-7B1A-2CF6-2837-4FB428D07306}"/>
              </a:ext>
            </a:extLst>
          </p:cNvPr>
          <p:cNvSpPr/>
          <p:nvPr/>
        </p:nvSpPr>
        <p:spPr>
          <a:xfrm>
            <a:off x="5377984" y="5044118"/>
            <a:ext cx="1512168" cy="5760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FAMD (Frequency-Adaptive Multiscale)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ADBD64-A500-F6DF-13B6-AAF9CDC5A1D0}"/>
              </a:ext>
            </a:extLst>
          </p:cNvPr>
          <p:cNvSpPr/>
          <p:nvPr/>
        </p:nvSpPr>
        <p:spPr>
          <a:xfrm>
            <a:off x="8906107" y="1735095"/>
            <a:ext cx="1512168" cy="5760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Statistical Threshold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02F526-F650-ADB9-B665-51775AB0E41A}"/>
              </a:ext>
            </a:extLst>
          </p:cNvPr>
          <p:cNvSpPr/>
          <p:nvPr/>
        </p:nvSpPr>
        <p:spPr>
          <a:xfrm>
            <a:off x="8900526" y="2492305"/>
            <a:ext cx="1512168" cy="5760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Adaptive Threshold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7C37C6-D144-334A-68FF-BF7805D0B1FA}"/>
              </a:ext>
            </a:extLst>
          </p:cNvPr>
          <p:cNvSpPr/>
          <p:nvPr/>
        </p:nvSpPr>
        <p:spPr>
          <a:xfrm>
            <a:off x="8897529" y="3244496"/>
            <a:ext cx="1512168" cy="5760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Max Threshold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A71E66C-8A64-9480-DFF6-8E687EF32846}"/>
              </a:ext>
            </a:extLst>
          </p:cNvPr>
          <p:cNvSpPr/>
          <p:nvPr/>
        </p:nvSpPr>
        <p:spPr>
          <a:xfrm>
            <a:off x="7057206" y="4158469"/>
            <a:ext cx="1512168" cy="5760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Morphological </a:t>
            </a:r>
          </a:p>
          <a:p>
            <a:pPr algn="ctr"/>
            <a:r>
              <a:rPr lang="en-US" sz="1000" dirty="0"/>
              <a:t>Gradient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82E8F0-E489-D79E-B94E-3B977A86A8DF}"/>
              </a:ext>
            </a:extLst>
          </p:cNvPr>
          <p:cNvSpPr/>
          <p:nvPr/>
        </p:nvSpPr>
        <p:spPr>
          <a:xfrm>
            <a:off x="7057206" y="4966684"/>
            <a:ext cx="1512168" cy="5760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Gaussian Smoothing </a:t>
            </a:r>
          </a:p>
          <a:p>
            <a:pPr algn="ctr"/>
            <a:r>
              <a:rPr lang="en-US" sz="1000" dirty="0"/>
              <a:t>Peaks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8261BA-0939-77BD-8B29-F474328C065B}"/>
              </a:ext>
            </a:extLst>
          </p:cNvPr>
          <p:cNvSpPr/>
          <p:nvPr/>
        </p:nvSpPr>
        <p:spPr>
          <a:xfrm>
            <a:off x="7057206" y="5774899"/>
            <a:ext cx="1512168" cy="5760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Median Filtered Peaks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11B28E-8847-29EB-2D7F-339CBCE2E2DF}"/>
              </a:ext>
            </a:extLst>
          </p:cNvPr>
          <p:cNvSpPr/>
          <p:nvPr/>
        </p:nvSpPr>
        <p:spPr>
          <a:xfrm>
            <a:off x="7047318" y="2620513"/>
            <a:ext cx="1512168" cy="5760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Bandpass + </a:t>
            </a:r>
          </a:p>
          <a:p>
            <a:pPr algn="ctr"/>
            <a:r>
              <a:rPr lang="en-US" sz="1000" dirty="0"/>
              <a:t>Local Maxima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F9C6CFC-40EE-2B3A-CF30-87CC330C247F}"/>
              </a:ext>
            </a:extLst>
          </p:cNvPr>
          <p:cNvSpPr/>
          <p:nvPr/>
        </p:nvSpPr>
        <p:spPr>
          <a:xfrm>
            <a:off x="7057206" y="3412601"/>
            <a:ext cx="1512168" cy="5760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Savitzky</a:t>
            </a:r>
            <a:r>
              <a:rPr lang="en-US" sz="1000" dirty="0"/>
              <a:t>–</a:t>
            </a:r>
            <a:r>
              <a:rPr lang="en-US" sz="1000" dirty="0" err="1"/>
              <a:t>Golay</a:t>
            </a:r>
            <a:r>
              <a:rPr lang="en-US" sz="1000" dirty="0"/>
              <a:t> Peak </a:t>
            </a:r>
          </a:p>
          <a:p>
            <a:pPr algn="ctr"/>
            <a:r>
              <a:rPr lang="en-US" sz="1000" dirty="0"/>
              <a:t>Detection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B0DE537-76EE-B6D8-3A2C-A911B5A7D89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541053" y="3471423"/>
            <a:ext cx="0" cy="1770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FBD5D-5430-24BB-650D-E27FC2594F8D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>
          <a:xfrm>
            <a:off x="872550" y="5072957"/>
            <a:ext cx="0" cy="1454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99C60BC-5A95-BFDF-59BA-E51A1BAB412C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872550" y="5794519"/>
            <a:ext cx="0" cy="1846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F208AAE-5AB7-71B7-CEDC-111FCF4ECD15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872550" y="6555271"/>
            <a:ext cx="0" cy="1421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3CDD193-6819-0EA1-7A70-197D3CBB87E2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2629175" y="5675223"/>
            <a:ext cx="0" cy="1969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45702EF-8502-8C37-D7C3-A7AD49162660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H="1" flipV="1">
            <a:off x="2629175" y="6448195"/>
            <a:ext cx="2417" cy="1969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6F0DA77-43EC-EC2A-A074-42758E444B0F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4402166" y="2510762"/>
            <a:ext cx="0" cy="2160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91B4AAA-F1E9-8185-3C31-276B6F2A91CC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4402166" y="3302850"/>
            <a:ext cx="9888" cy="2160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A218D64-522A-A12A-8ACF-D72117D381C4}"/>
              </a:ext>
            </a:extLst>
          </p:cNvPr>
          <p:cNvCxnSpPr>
            <a:cxnSpLocks/>
            <a:stCxn id="40" idx="2"/>
            <a:endCxn id="16" idx="0"/>
          </p:cNvCxnSpPr>
          <p:nvPr/>
        </p:nvCxnSpPr>
        <p:spPr>
          <a:xfrm>
            <a:off x="4412054" y="4094938"/>
            <a:ext cx="0" cy="1698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8DB1C09-E96D-D52B-3F5E-FC5D056C726F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12054" y="4840806"/>
            <a:ext cx="0" cy="232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86140A3-B10F-F0D0-3E5D-2F00B7530D6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4412054" y="5649021"/>
            <a:ext cx="0" cy="232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202BE1B-386C-5F00-1868-480F42134C63}"/>
              </a:ext>
            </a:extLst>
          </p:cNvPr>
          <p:cNvCxnSpPr>
            <a:cxnSpLocks/>
            <a:stCxn id="11" idx="2"/>
            <a:endCxn id="42" idx="0"/>
          </p:cNvCxnSpPr>
          <p:nvPr/>
        </p:nvCxnSpPr>
        <p:spPr>
          <a:xfrm>
            <a:off x="6102784" y="2510762"/>
            <a:ext cx="0" cy="1938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4145DB0-329F-6494-C575-186D687C29FD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6102784" y="3280684"/>
            <a:ext cx="0" cy="1474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A97653-28B1-C0DD-DB81-722DFBB41E9C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6102784" y="4004175"/>
            <a:ext cx="19776" cy="226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41201B4-A68E-965D-A79E-E2A6963DF765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6122560" y="4806356"/>
            <a:ext cx="11508" cy="2377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2BBB4B-DA6E-A234-6DF4-4F0E474F931C}"/>
              </a:ext>
            </a:extLst>
          </p:cNvPr>
          <p:cNvCxnSpPr>
            <a:cxnSpLocks/>
            <a:stCxn id="13" idx="2"/>
            <a:endCxn id="52" idx="0"/>
          </p:cNvCxnSpPr>
          <p:nvPr/>
        </p:nvCxnSpPr>
        <p:spPr>
          <a:xfrm>
            <a:off x="7803402" y="2504521"/>
            <a:ext cx="0" cy="1159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CDC885A-B79E-80B8-1B21-7BBB2A4CE6F1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7803402" y="3196577"/>
            <a:ext cx="9888" cy="2160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96713-E888-DFFB-BDAF-49BD6612C136}"/>
              </a:ext>
            </a:extLst>
          </p:cNvPr>
          <p:cNvCxnSpPr>
            <a:cxnSpLocks/>
            <a:stCxn id="53" idx="2"/>
            <a:endCxn id="49" idx="0"/>
          </p:cNvCxnSpPr>
          <p:nvPr/>
        </p:nvCxnSpPr>
        <p:spPr>
          <a:xfrm>
            <a:off x="7813290" y="3988665"/>
            <a:ext cx="0" cy="1698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DD49C99-90F5-47B4-9A77-81FDD8587155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7813290" y="4734533"/>
            <a:ext cx="0" cy="232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96C9E5C-4A20-EEFC-C53C-34AA343122EA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7813290" y="5542748"/>
            <a:ext cx="0" cy="232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0D4A948-2AD0-FF67-BA99-8239C07F26D3}"/>
              </a:ext>
            </a:extLst>
          </p:cNvPr>
          <p:cNvCxnSpPr>
            <a:cxnSpLocks/>
            <a:stCxn id="12" idx="2"/>
            <a:endCxn id="46" idx="0"/>
          </p:cNvCxnSpPr>
          <p:nvPr/>
        </p:nvCxnSpPr>
        <p:spPr>
          <a:xfrm>
            <a:off x="9662191" y="1606444"/>
            <a:ext cx="0" cy="1286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FEA547A-18D7-DBA1-2433-B079A5592C61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flipH="1">
            <a:off x="9656610" y="2311159"/>
            <a:ext cx="5581" cy="1811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D14C8FC-7212-59ED-B1EB-657AC8967D13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653613" y="3068369"/>
            <a:ext cx="2997" cy="1761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8FF7D4E-0067-BE33-6E9C-3C0D96EFDA2C}"/>
              </a:ext>
            </a:extLst>
          </p:cNvPr>
          <p:cNvCxnSpPr>
            <a:cxnSpLocks/>
            <a:stCxn id="9" idx="2"/>
            <a:endCxn id="30" idx="0"/>
          </p:cNvCxnSpPr>
          <p:nvPr/>
        </p:nvCxnSpPr>
        <p:spPr>
          <a:xfrm>
            <a:off x="9662191" y="5008867"/>
            <a:ext cx="15053" cy="148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820AC1E-0B19-D7ED-377F-90FFE5ACAF31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9677244" y="5733015"/>
            <a:ext cx="17155" cy="148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B3C1702-5BA5-4233-1AF5-ABF7EB7747B4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9694399" y="6457163"/>
            <a:ext cx="0" cy="1761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CD8D223C-47E9-679B-53C6-34E2C5ED2C0D}"/>
              </a:ext>
            </a:extLst>
          </p:cNvPr>
          <p:cNvCxnSpPr>
            <a:stCxn id="2" idx="0"/>
            <a:endCxn id="4" idx="0"/>
          </p:cNvCxnSpPr>
          <p:nvPr/>
        </p:nvCxnSpPr>
        <p:spPr>
          <a:xfrm rot="16200000" flipH="1" flipV="1">
            <a:off x="2905248" y="-951941"/>
            <a:ext cx="445185" cy="4437719"/>
          </a:xfrm>
          <a:prstGeom prst="bentConnector3">
            <a:avLst>
              <a:gd name="adj1" fmla="val -5134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7402B137-4D32-BCA9-C0C1-8BAF5E0F4934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868093" y="2065576"/>
            <a:ext cx="40888" cy="1083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4A55618-EFE5-6B47-5ADF-77BAD3079EC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68093" y="2749993"/>
            <a:ext cx="4457" cy="1281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EDEBB59-BDD9-03FE-098A-C454C94B7322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872550" y="3454231"/>
            <a:ext cx="2448" cy="1281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6E383B0-16FF-2327-3F13-9CC31E2839E9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2543377" y="2023127"/>
            <a:ext cx="0" cy="148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EFD2808-EADE-7184-8508-A5A91A92F60C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541053" y="2747275"/>
            <a:ext cx="2324" cy="148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BE5096D3-186B-9A42-315C-42ADAB7E92F2}"/>
              </a:ext>
            </a:extLst>
          </p:cNvPr>
          <p:cNvCxnSpPr>
            <a:cxnSpLocks/>
            <a:stCxn id="2" idx="1"/>
            <a:endCxn id="8" idx="0"/>
          </p:cNvCxnSpPr>
          <p:nvPr/>
        </p:nvCxnSpPr>
        <p:spPr>
          <a:xfrm rot="10800000" flipV="1">
            <a:off x="2543378" y="1332359"/>
            <a:ext cx="2047239" cy="11470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Connector: Curved 208">
            <a:extLst>
              <a:ext uri="{FF2B5EF4-FFF2-40B4-BE49-F238E27FC236}">
                <a16:creationId xmlns:a16="http://schemas.microsoft.com/office/drawing/2014/main" id="{2E8B9D47-2841-1733-BC20-99360B6CF7F4}"/>
              </a:ext>
            </a:extLst>
          </p:cNvPr>
          <p:cNvCxnSpPr>
            <a:stCxn id="2" idx="2"/>
            <a:endCxn id="10" idx="0"/>
          </p:cNvCxnSpPr>
          <p:nvPr/>
        </p:nvCxnSpPr>
        <p:spPr>
          <a:xfrm rot="5400000">
            <a:off x="1671374" y="821567"/>
            <a:ext cx="2876502" cy="4474150"/>
          </a:xfrm>
          <a:prstGeom prst="curvedConnector3">
            <a:avLst>
              <a:gd name="adj1" fmla="val 8255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1" name="Connector: Curved 210">
            <a:extLst>
              <a:ext uri="{FF2B5EF4-FFF2-40B4-BE49-F238E27FC236}">
                <a16:creationId xmlns:a16="http://schemas.microsoft.com/office/drawing/2014/main" id="{CB1428B2-BE37-C796-BD8C-A1CF3A8E449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5400000">
            <a:off x="2248554" y="2001013"/>
            <a:ext cx="3478768" cy="2717525"/>
          </a:xfrm>
          <a:prstGeom prst="curvedConnector3">
            <a:avLst>
              <a:gd name="adj1" fmla="val 186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Connector: Curved 213">
            <a:extLst>
              <a:ext uri="{FF2B5EF4-FFF2-40B4-BE49-F238E27FC236}">
                <a16:creationId xmlns:a16="http://schemas.microsoft.com/office/drawing/2014/main" id="{8988430F-B7A4-4F82-81DD-57C0FF6549B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6200000" flipH="1">
            <a:off x="6098239" y="868851"/>
            <a:ext cx="2812412" cy="4315491"/>
          </a:xfrm>
          <a:prstGeom prst="curvedConnector3">
            <a:avLst>
              <a:gd name="adj1" fmla="val -92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CBDCCFD8-79A6-C7DB-E040-F51D7BBA1FEB}"/>
              </a:ext>
            </a:extLst>
          </p:cNvPr>
          <p:cNvCxnSpPr>
            <a:cxnSpLocks/>
            <a:stCxn id="2" idx="2"/>
            <a:endCxn id="38" idx="0"/>
          </p:cNvCxnSpPr>
          <p:nvPr/>
        </p:nvCxnSpPr>
        <p:spPr>
          <a:xfrm rot="5400000">
            <a:off x="4717280" y="1305277"/>
            <a:ext cx="314307" cy="9445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03FEE43E-5E34-45A3-044A-D81677831941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16200000" flipH="1">
            <a:off x="5567589" y="1399502"/>
            <a:ext cx="314307" cy="756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DC8C946-2B28-54AE-F9A9-FC2CCDF88010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 rot="16200000" flipH="1">
            <a:off x="6421018" y="546073"/>
            <a:ext cx="308066" cy="24567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Connector: Elbow 229">
            <a:extLst>
              <a:ext uri="{FF2B5EF4-FFF2-40B4-BE49-F238E27FC236}">
                <a16:creationId xmlns:a16="http://schemas.microsoft.com/office/drawing/2014/main" id="{430F3E8F-4642-FF76-B896-B956C1A73ED7}"/>
              </a:ext>
            </a:extLst>
          </p:cNvPr>
          <p:cNvCxnSpPr>
            <a:cxnSpLocks/>
            <a:stCxn id="2" idx="3"/>
            <a:endCxn id="12" idx="0"/>
          </p:cNvCxnSpPr>
          <p:nvPr/>
        </p:nvCxnSpPr>
        <p:spPr>
          <a:xfrm flipV="1">
            <a:off x="6102784" y="1030380"/>
            <a:ext cx="3559407" cy="301979"/>
          </a:xfrm>
          <a:prstGeom prst="bentConnector4">
            <a:avLst>
              <a:gd name="adj1" fmla="val 39379"/>
              <a:gd name="adj2" fmla="val 17570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12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Getting ROI For HR Using </a:t>
            </a:r>
            <a:r>
              <a:rPr lang="en-US" altLang="ko-KR" sz="3000" dirty="0" err="1">
                <a:latin typeface="Caladea"/>
                <a:ea typeface="HY견고딕" pitchFamily="18" charset="-127"/>
              </a:rPr>
              <a:t>Mediapipe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937939-19EF-2143-B5F7-A12A66651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52372"/>
            <a:ext cx="10532627" cy="592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AACF85-3F52-6708-44D9-AFAB22E9A9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28" y="952372"/>
            <a:ext cx="2688298" cy="15121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B4EB70-CEDB-780C-DCBA-BB7D909D16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28" y="2464540"/>
            <a:ext cx="2688298" cy="15121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574495-8BF4-63F5-85EF-DA29C20DE2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29" y="3980766"/>
            <a:ext cx="268829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8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Getting ROI For HR Using </a:t>
            </a:r>
            <a:r>
              <a:rPr lang="en-US" altLang="ko-KR" sz="3000" dirty="0" err="1">
                <a:latin typeface="Caladea"/>
                <a:ea typeface="HY견고딕" pitchFamily="18" charset="-127"/>
              </a:rPr>
              <a:t>Mediapipe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3CB89-3410-6271-AD4F-2C440585B7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3" y="1078556"/>
            <a:ext cx="4036529" cy="2270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761449-7A97-DEC9-2039-831B16789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6" y="3980775"/>
            <a:ext cx="4036529" cy="30273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184CC7-0C92-71E0-1E89-7BFF73B2E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896" y="1082637"/>
            <a:ext cx="5400834" cy="2129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C9E0F5-C49F-B2BB-8DEF-F3BFE8EF7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0487" y="3227275"/>
            <a:ext cx="5400834" cy="21297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885765-FF33-BDCA-15A3-99E06F24A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445" y="5313897"/>
            <a:ext cx="5400834" cy="21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9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Caladea"/>
                <a:ea typeface="HY견고딕" pitchFamily="18" charset="-127"/>
              </a:rPr>
              <a:t>ROI Evaluation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3CA31-E9F8-885F-FAE6-A849FE38E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397" y="1000786"/>
            <a:ext cx="1501074" cy="1483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75382-76C9-98D4-290C-F2647F0A0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53" y="1000786"/>
            <a:ext cx="1501075" cy="1483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3887F7-7599-54D1-BD1D-76B47709A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57" y="2659581"/>
            <a:ext cx="1501074" cy="1446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FA2838-B216-CE46-83A0-D78093B67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57" y="4334925"/>
            <a:ext cx="1539297" cy="14837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78C768-B6B9-07A5-E99F-9213A9180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758" y="5988543"/>
            <a:ext cx="1539297" cy="14837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B14887-A461-1FC1-1DD6-73E657A60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1080" y="2591913"/>
            <a:ext cx="1534391" cy="14789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4511CE-7144-DC6E-F408-6A297086B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3995" y="4178313"/>
            <a:ext cx="1534391" cy="14789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CBD952-CE7B-E03C-E271-0CD00D1F91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3995" y="5916283"/>
            <a:ext cx="1534391" cy="14789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D0F067-49CF-397B-37C4-75AA4C2C2C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7427" y="1000786"/>
            <a:ext cx="1894425" cy="14768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C87CC38-E6AC-6D7D-9250-6EE3BF787C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7426" y="2579303"/>
            <a:ext cx="1908139" cy="14875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E44D10-7136-A2AA-6F05-EE9C123215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7427" y="4156278"/>
            <a:ext cx="1908139" cy="14875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90EEC8-F6E7-B4E8-2B98-940F3F2CBB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53713" y="5819794"/>
            <a:ext cx="1921852" cy="14982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B729C6-D36E-C083-C0B8-99B00DBCFF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13143" y="1051506"/>
            <a:ext cx="4393076" cy="2656279"/>
          </a:xfrm>
          <a:prstGeom prst="rect">
            <a:avLst/>
          </a:prstGeom>
        </p:spPr>
      </p:pic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A1881EA1-2E7E-8D65-2978-E8C4B6D16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662531"/>
              </p:ext>
            </p:extLst>
          </p:nvPr>
        </p:nvGraphicFramePr>
        <p:xfrm>
          <a:off x="6191342" y="4644727"/>
          <a:ext cx="4214877" cy="1741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622">
                  <a:extLst>
                    <a:ext uri="{9D8B030D-6E8A-4147-A177-3AD203B41FA5}">
                      <a16:colId xmlns:a16="http://schemas.microsoft.com/office/drawing/2014/main" val="180022591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386740636"/>
                    </a:ext>
                  </a:extLst>
                </a:gridCol>
                <a:gridCol w="1315103">
                  <a:extLst>
                    <a:ext uri="{9D8B030D-6E8A-4147-A177-3AD203B41FA5}">
                      <a16:colId xmlns:a16="http://schemas.microsoft.com/office/drawing/2014/main" val="779690904"/>
                    </a:ext>
                  </a:extLst>
                </a:gridCol>
              </a:tblGrid>
              <a:tr h="413404">
                <a:tc>
                  <a:txBody>
                    <a:bodyPr/>
                    <a:lstStyle/>
                    <a:p>
                      <a:r>
                        <a:rPr lang="en-US" sz="1200" dirty="0"/>
                        <a:t>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ICA 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FFT 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939945"/>
                  </a:ext>
                </a:extLst>
              </a:tr>
              <a:tr h="413404">
                <a:tc>
                  <a:txBody>
                    <a:bodyPr/>
                    <a:lstStyle/>
                    <a:p>
                      <a:r>
                        <a:rPr lang="en-US" sz="1200" dirty="0"/>
                        <a:t>Full 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21.44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31.52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630882"/>
                  </a:ext>
                </a:extLst>
              </a:tr>
              <a:tr h="413404">
                <a:tc>
                  <a:txBody>
                    <a:bodyPr/>
                    <a:lstStyle/>
                    <a:p>
                      <a:r>
                        <a:rPr lang="en-US" sz="1200" dirty="0"/>
                        <a:t>Static Bounding </a:t>
                      </a:r>
                    </a:p>
                    <a:p>
                      <a:r>
                        <a:rPr lang="en-US" sz="12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756719"/>
                  </a:ext>
                </a:extLst>
              </a:tr>
              <a:tr h="413404">
                <a:tc>
                  <a:txBody>
                    <a:bodyPr/>
                    <a:lstStyle/>
                    <a:p>
                      <a:r>
                        <a:rPr lang="en-US" sz="1200" dirty="0"/>
                        <a:t>Dynamic Landmark based ROI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67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03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Peak Finding Algorithms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545A22D-F09C-B096-D584-5D449DFCE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486354"/>
              </p:ext>
            </p:extLst>
          </p:nvPr>
        </p:nvGraphicFramePr>
        <p:xfrm>
          <a:off x="594172" y="972319"/>
          <a:ext cx="9217024" cy="6465382"/>
        </p:xfrm>
        <a:graphic>
          <a:graphicData uri="http://schemas.openxmlformats.org/drawingml/2006/table">
            <a:tbl>
              <a:tblPr/>
              <a:tblGrid>
                <a:gridCol w="1488905">
                  <a:extLst>
                    <a:ext uri="{9D8B030D-6E8A-4147-A177-3AD203B41FA5}">
                      <a16:colId xmlns:a16="http://schemas.microsoft.com/office/drawing/2014/main" val="4277970797"/>
                    </a:ext>
                  </a:extLst>
                </a:gridCol>
                <a:gridCol w="3119607">
                  <a:extLst>
                    <a:ext uri="{9D8B030D-6E8A-4147-A177-3AD203B41FA5}">
                      <a16:colId xmlns:a16="http://schemas.microsoft.com/office/drawing/2014/main" val="2418805427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616454125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691363459"/>
                    </a:ext>
                  </a:extLst>
                </a:gridCol>
              </a:tblGrid>
              <a:tr h="185141">
                <a:tc>
                  <a:txBody>
                    <a:bodyPr/>
                    <a:lstStyle/>
                    <a:p>
                      <a:r>
                        <a:rPr lang="en-US" sz="1200" b="1" dirty="0"/>
                        <a:t>Category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Algorithm Name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Open-Source Availability</a:t>
                      </a:r>
                      <a:endParaRPr lang="en-US" sz="120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Reference</a:t>
                      </a:r>
                      <a:endParaRPr lang="en-US" sz="120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031013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r>
                        <a:rPr lang="en-US" sz="1200" b="1" dirty="0"/>
                        <a:t>Derivative-Based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Zero-Crossing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SciPy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Rabiner, 1975 [Proc. IEEE]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49377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Second Derivative Zero-Crossing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Rabiner, 1975 [Proc. IEEE]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813895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Pan-Tompkins Algorithm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biosppy</a:t>
                      </a:r>
                      <a:r>
                        <a:rPr lang="en-US" sz="1200" dirty="0"/>
                        <a:t>, NeuroKit2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Pan &amp; Tompkins, 1985 [IEEE T-BME]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953987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Squared Derivative Method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Akin, EMBC, 2014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678533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Differential Zero-Crossing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/>
                        <a:t>Cardoso &amp; Araujo, 2017 [IEEE Sensors]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508567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r>
                        <a:rPr lang="en-US" sz="1200" b="1" dirty="0"/>
                        <a:t>Local Maxima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Standard Local Maxima (</a:t>
                      </a:r>
                      <a:r>
                        <a:rPr lang="en-US" sz="1200" dirty="0" err="1"/>
                        <a:t>find_peaks</a:t>
                      </a:r>
                      <a:r>
                        <a:rPr lang="en-US" sz="1200" dirty="0"/>
                        <a:t>)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SciPy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Virtanen et al., 2020 [SciPy]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809873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Sliding Window Maxima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Custom window-based method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571028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Peak-Valley Detector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Custom dual-polarity method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36294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r>
                        <a:rPr lang="en-US" sz="1200" b="1" dirty="0"/>
                        <a:t>Envelope-Based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Hilbert Envelope Peaks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biosppy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Boashash, 1992 [Proc. IEEE]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460186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Moving Average Envelope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Sun et al., 2023 [Electronics]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586883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r>
                        <a:rPr lang="en-US" sz="1200" b="1" dirty="0"/>
                        <a:t>Transform-Based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Autocorrelation-Based Peaks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NeuroKit2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Oppenheim &amp; Schafer [DSP Textbook]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202381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Continuous Wavelet Transform (CWT) Peaks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PyWavelets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biosppy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Torrence &amp; Compo, 1998 [BAMS]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931766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FFT Envelope Peaks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Oppenheim &amp; Schafer [DSP Textbook]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364094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r>
                        <a:rPr lang="en-US" sz="1200" b="1" dirty="0"/>
                        <a:t>Statistical/Energy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Short-Term Energy Peaks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Oppenheim &amp; Schafer [DSP Textbook]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57490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RMS Energy Peaks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Oppenheim &amp; Schafer [DSP Textbook]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07025"/>
                  </a:ext>
                </a:extLst>
              </a:tr>
              <a:tr h="3545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Spectral Entropy Gradient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Novel method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4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250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Peak Finding Algorithms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545A22D-F09C-B096-D584-5D449DFCE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906"/>
              </p:ext>
            </p:extLst>
          </p:nvPr>
        </p:nvGraphicFramePr>
        <p:xfrm>
          <a:off x="738188" y="1105744"/>
          <a:ext cx="9361041" cy="6549979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4277970797"/>
                    </a:ext>
                  </a:extLst>
                </a:gridCol>
                <a:gridCol w="2692367">
                  <a:extLst>
                    <a:ext uri="{9D8B030D-6E8A-4147-A177-3AD203B41FA5}">
                      <a16:colId xmlns:a16="http://schemas.microsoft.com/office/drawing/2014/main" val="2418805427"/>
                    </a:ext>
                  </a:extLst>
                </a:gridCol>
                <a:gridCol w="2578253">
                  <a:extLst>
                    <a:ext uri="{9D8B030D-6E8A-4147-A177-3AD203B41FA5}">
                      <a16:colId xmlns:a16="http://schemas.microsoft.com/office/drawing/2014/main" val="2616454125"/>
                    </a:ext>
                  </a:extLst>
                </a:gridCol>
                <a:gridCol w="2578253">
                  <a:extLst>
                    <a:ext uri="{9D8B030D-6E8A-4147-A177-3AD203B41FA5}">
                      <a16:colId xmlns:a16="http://schemas.microsoft.com/office/drawing/2014/main" val="2691363459"/>
                    </a:ext>
                  </a:extLst>
                </a:gridCol>
              </a:tblGrid>
              <a:tr h="442639">
                <a:tc>
                  <a:txBody>
                    <a:bodyPr/>
                    <a:lstStyle/>
                    <a:p>
                      <a:r>
                        <a:rPr lang="en-US" sz="1200" b="1" dirty="0"/>
                        <a:t>Category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Algorithm Name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Open-Source Availability</a:t>
                      </a:r>
                      <a:endParaRPr lang="en-US" sz="120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Reference</a:t>
                      </a:r>
                      <a:endParaRPr lang="en-US" sz="120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031013"/>
                  </a:ext>
                </a:extLst>
              </a:tr>
              <a:tr h="130426">
                <a:tc>
                  <a:txBody>
                    <a:bodyPr/>
                    <a:lstStyle/>
                    <a:p>
                      <a:r>
                        <a:rPr lang="en-US" sz="1200" b="1" dirty="0"/>
                        <a:t>Gradient/SSF-Based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Slope Sum Function (SSF)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biosppy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Li et al., 2014 [IEEE TIP]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69754"/>
                  </a:ext>
                </a:extLst>
              </a:tr>
              <a:tr h="1304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First-Order Difference Histogram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Novel histogram method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635413"/>
                  </a:ext>
                </a:extLst>
              </a:tr>
              <a:tr h="16096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Integrated Slope Method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Li et al., 2014 [IEEE TIP]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417172"/>
                  </a:ext>
                </a:extLst>
              </a:tr>
              <a:tr h="231232">
                <a:tc>
                  <a:txBody>
                    <a:bodyPr/>
                    <a:lstStyle/>
                    <a:p>
                      <a:r>
                        <a:rPr lang="en-US" sz="1200" b="1" dirty="0"/>
                        <a:t>AMPD &amp; Variants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AMPD (Automatic Multiscale Peak Detection)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peakutils</a:t>
                      </a:r>
                      <a:r>
                        <a:rPr lang="en-US" sz="1200" dirty="0"/>
                        <a:t>, NeuroKit2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Scholkmann</a:t>
                      </a:r>
                      <a:r>
                        <a:rPr lang="en-US" sz="1200" dirty="0"/>
                        <a:t> et al., 2012 [Algorithms]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054486"/>
                  </a:ext>
                </a:extLst>
              </a:tr>
              <a:tr h="13042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Modified AMPD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Scholkmann</a:t>
                      </a:r>
                      <a:r>
                        <a:rPr lang="en-US" sz="1200" dirty="0"/>
                        <a:t> et al., 2012 [Algorithms]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938316"/>
                  </a:ext>
                </a:extLst>
              </a:tr>
              <a:tr h="13042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Fast AMPD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Scholkmann</a:t>
                      </a:r>
                      <a:r>
                        <a:rPr lang="en-US" sz="1200" dirty="0"/>
                        <a:t> et al., 2012 [Algorithms]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422202"/>
                  </a:ext>
                </a:extLst>
              </a:tr>
              <a:tr h="18713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FAMD </a:t>
                      </a:r>
                    </a:p>
                    <a:p>
                      <a:r>
                        <a:rPr lang="en-US" sz="1200" dirty="0"/>
                        <a:t>(Frequency-Adaptive Multiscale)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Scholkmann</a:t>
                      </a:r>
                      <a:r>
                        <a:rPr lang="en-US" sz="1200" dirty="0"/>
                        <a:t> et al., 2012 [Algorithms]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97900"/>
                  </a:ext>
                </a:extLst>
              </a:tr>
              <a:tr h="130426">
                <a:tc>
                  <a:txBody>
                    <a:bodyPr/>
                    <a:lstStyle/>
                    <a:p>
                      <a:r>
                        <a:rPr lang="en-US" sz="1200" b="1" dirty="0"/>
                        <a:t>Threshold-Based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Static Thresholding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basic Python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Classic threshold method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56147"/>
                  </a:ext>
                </a:extLst>
              </a:tr>
              <a:tr h="1304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Adaptive Thresholding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NeuroKit2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Zigel</a:t>
                      </a:r>
                      <a:r>
                        <a:rPr lang="en-US" sz="1200" dirty="0"/>
                        <a:t> et al., 1998 [IEEE T-BME]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538651"/>
                  </a:ext>
                </a:extLst>
              </a:tr>
              <a:tr h="13042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Max-in-Window Thresholding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❌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 implementation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440623"/>
                  </a:ext>
                </a:extLst>
              </a:tr>
              <a:tr h="187134">
                <a:tc>
                  <a:txBody>
                    <a:bodyPr/>
                    <a:lstStyle/>
                    <a:p>
                      <a:r>
                        <a:rPr lang="en-US" sz="1200" b="1" dirty="0"/>
                        <a:t>Filtering-Based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Bandpass + Local Maxima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biosppy</a:t>
                      </a:r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Oppenheim &amp; Schafer [DSP Textbook]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978627"/>
                  </a:ext>
                </a:extLst>
              </a:tr>
              <a:tr h="187134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Savitzky–Golay Peak Detection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SciPy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Savitzky</a:t>
                      </a:r>
                      <a:r>
                        <a:rPr lang="en-US" sz="1200" dirty="0"/>
                        <a:t> &amp; </a:t>
                      </a:r>
                      <a:r>
                        <a:rPr lang="en-US" sz="1200" dirty="0" err="1"/>
                        <a:t>Golay</a:t>
                      </a:r>
                      <a:r>
                        <a:rPr lang="en-US" sz="1200" dirty="0"/>
                        <a:t>, 1964 [Anal. Chem.]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767028"/>
                  </a:ext>
                </a:extLst>
              </a:tr>
              <a:tr h="18713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Morphological Gradient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skimage</a:t>
                      </a:r>
                      <a:r>
                        <a:rPr lang="en-US" sz="1200" dirty="0"/>
                        <a:t>, SciPy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Gonzalez &amp; Woods [Digital Image Processing]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2967"/>
                  </a:ext>
                </a:extLst>
              </a:tr>
              <a:tr h="1304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Gaussian Smoothing Peaks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SciPy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Standard Gaussian filtering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702244"/>
                  </a:ext>
                </a:extLst>
              </a:tr>
              <a:tr h="1304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17012" marR="17012" marT="8506" marB="850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Median Filtered Peaks</a:t>
                      </a:r>
                    </a:p>
                    <a:p>
                      <a:endParaRPr lang="en-US" sz="1200" dirty="0"/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SciPy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Median filter-based smoothing</a:t>
                      </a:r>
                    </a:p>
                  </a:txBody>
                  <a:tcPr marL="17012" marR="17012" marT="8506" marB="85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9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35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3263</TotalTime>
  <Words>3773</Words>
  <Application>Microsoft Office PowerPoint</Application>
  <PresentationFormat>Custom</PresentationFormat>
  <Paragraphs>750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 Unicode MS</vt:lpstr>
      <vt:lpstr>Caladea</vt:lpstr>
      <vt:lpstr>HY견고딕</vt:lpstr>
      <vt:lpstr>HY중고딕</vt:lpstr>
      <vt:lpstr>맑은 고딕</vt:lpstr>
      <vt:lpstr>Arial</vt:lpstr>
      <vt:lpstr>Consolas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57</cp:revision>
  <cp:lastPrinted>2012-01-03T07:03:32Z</cp:lastPrinted>
  <dcterms:created xsi:type="dcterms:W3CDTF">2011-12-29T06:45:05Z</dcterms:created>
  <dcterms:modified xsi:type="dcterms:W3CDTF">2025-06-24T05:51:16Z</dcterms:modified>
</cp:coreProperties>
</file>